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279" r:id="rId5"/>
    <p:sldId id="277" r:id="rId6"/>
    <p:sldId id="278" r:id="rId7"/>
    <p:sldId id="276" r:id="rId8"/>
    <p:sldId id="275" r:id="rId9"/>
    <p:sldId id="274" r:id="rId10"/>
    <p:sldId id="273" r:id="rId11"/>
    <p:sldId id="272" r:id="rId12"/>
    <p:sldId id="271" r:id="rId13"/>
    <p:sldId id="270" r:id="rId14"/>
    <p:sldId id="269" r:id="rId15"/>
    <p:sldId id="268" r:id="rId16"/>
    <p:sldId id="267" r:id="rId17"/>
    <p:sldId id="266" r:id="rId18"/>
    <p:sldId id="265" r:id="rId19"/>
    <p:sldId id="264" r:id="rId20"/>
    <p:sldId id="263" r:id="rId21"/>
    <p:sldId id="262" r:id="rId22"/>
    <p:sldId id="261" r:id="rId23"/>
    <p:sldId id="260" r:id="rId24"/>
    <p:sldId id="259" r:id="rId25"/>
    <p:sldId id="258" r:id="rId26"/>
    <p:sldId id="257" r:id="rId27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IBM Plex Sans" panose="020B0503050203000203" pitchFamily="34" charset="0"/>
      <p:regular r:id="rId34"/>
      <p:bold r:id="rId35"/>
      <p:italic r:id="rId36"/>
      <p:boldItalic r:id="rId37"/>
    </p:embeddedFont>
    <p:embeddedFont>
      <p:font typeface="Montserrat Bold" panose="020B0604020202020204" charset="0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2" roundtripDataSignature="AMtx7mhNKsv0qOoN+wXbdXLUreJtpjolH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DB9733-CE7C-34E8-8B72-37B7E933905E}" name="Eannello, Caitlin" initials="EC" userId="S::caitlin.eannello@cisa.dhs.gov::7f5888e8-2d1c-44d8-a3ff-3715fc769e2a" providerId="AD"/>
  <p188:author id="{70927B3F-DF3F-89AA-C166-8D2453150477}" name="Latter, Jessie" initials="LJ" userId="S::JESSIE.LATTER@cisa.dhs.gov::844709ae-b2dd-4cfe-a34e-df86714d42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8B9"/>
    <a:srgbClr val="007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BF5A93-6B0C-42F1-B080-C561B0747B9A}">
  <a:tblStyle styleId="{06BF5A93-6B0C-42F1-B080-C561B0747B9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13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97" Type="http://schemas.microsoft.com/office/2018/10/relationships/authors" Target="authors.xml"/><Relationship Id="rId7" Type="http://schemas.openxmlformats.org/officeDocument/2006/relationships/slide" Target="slides/slide3.xml"/><Relationship Id="rId92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9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9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4.xml"/><Relationship Id="rId93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7CE16F-1A68-4EC0-AF59-B2B8C92CFC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EA802F-03E1-4BC4-853A-9D62EDE868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5206F-6D90-442E-A01A-EC383E15EC6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BD1BC1-B1F3-49DF-B19E-9C776DDBAB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693D2-F706-4FA0-839A-BCC1596A2E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6B936-CC20-4368-AC2F-AEC5C9BBE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98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indent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indent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948348cd9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11948348cd9_2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/>
          </a:p>
        </p:txBody>
      </p:sp>
      <p:sp>
        <p:nvSpPr>
          <p:cNvPr id="150" name="Google Shape;150;g11948348cd9_2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9302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23955fed6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123955fed65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201" name="Google Shape;201;g123955fed65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0225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23955fed6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123955fed65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201" name="Google Shape;201;g123955fed65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952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0816E2BA-0621-4765-80C0-EB98D46827EE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3383846" y="-3389313"/>
            <a:ext cx="5413374" cy="12192000"/>
          </a:xfrm>
          <a:prstGeom prst="rect">
            <a:avLst/>
          </a:prstGeom>
          <a:gradFill>
            <a:gsLst>
              <a:gs pos="3000">
                <a:srgbClr val="2E56D4"/>
              </a:gs>
              <a:gs pos="23000">
                <a:srgbClr val="3A3CC3"/>
              </a:gs>
              <a:gs pos="64000">
                <a:srgbClr val="6B0097"/>
              </a:gs>
              <a:gs pos="100000">
                <a:srgbClr val="A61969"/>
              </a:gs>
            </a:gsLst>
            <a:lin ang="8100000" scaled="0"/>
          </a:gra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7574"/>
            <a:ext cx="12186533" cy="4495800"/>
          </a:xfrm>
          <a:prstGeom prst="rect">
            <a:avLst/>
          </a:prstGeom>
          <a:noFill/>
        </p:spPr>
        <p:txBody>
          <a:bodyPr lIns="640080" tIns="182880" anchor="t"/>
          <a:lstStyle>
            <a:lvl1pPr algn="l">
              <a:defRPr sz="6000" b="1" cap="none" baseline="0">
                <a:solidFill>
                  <a:schemeClr val="tx1"/>
                </a:solidFill>
                <a:latin typeface="Montserrat Bold" panose="020B060402020202020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18776B3-B187-934B-8B8D-A209B2D5EEE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84AA-2AAB-D841-BF17-2D4C9BCE07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76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D988412F-92BE-4DEB-A5C6-A0A40E845342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5524500" y="-5524499"/>
            <a:ext cx="1143000" cy="12192000"/>
          </a:xfrm>
          <a:prstGeom prst="rect">
            <a:avLst/>
          </a:prstGeom>
          <a:gradFill>
            <a:gsLst>
              <a:gs pos="3000">
                <a:srgbClr val="2E56D4"/>
              </a:gs>
              <a:gs pos="23000">
                <a:srgbClr val="3A3CC3"/>
              </a:gs>
              <a:gs pos="64000">
                <a:srgbClr val="6B0097"/>
              </a:gs>
              <a:gs pos="100000">
                <a:srgbClr val="A61969"/>
              </a:gs>
            </a:gsLst>
            <a:lin ang="8100000" scaled="0"/>
          </a:gra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1000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60000"/>
              <a:defRPr sz="24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SzPct val="60000"/>
              <a:defRPr sz="2200"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buSzPct val="60000"/>
              <a:defRPr sz="2000"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buSzPct val="60000"/>
              <a:defRPr sz="1800">
                <a:solidFill>
                  <a:srgbClr val="000000"/>
                </a:solidFill>
              </a:defRPr>
            </a:lvl4pPr>
            <a:lvl5pPr>
              <a:buClr>
                <a:srgbClr val="000000"/>
              </a:buClr>
              <a:buSzPct val="60000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EE8B7DF-B902-7749-B266-7817A506DB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</p:spPr>
        <p:txBody>
          <a:bodyPr lIns="640080" tIns="274320" bIns="91440"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856BAD-8753-0449-A526-572E9A2EA06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67E4-E490-5D4C-B162-F1E62EFCC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32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E82A16-AE5A-409C-BA68-A58A837F5ED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" y="1600201"/>
            <a:ext cx="5407152" cy="381000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60000"/>
              <a:defRPr sz="24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SzPct val="60000"/>
              <a:defRPr sz="2200"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buSzPct val="60000"/>
              <a:defRPr sz="2000"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buSzPct val="60000"/>
              <a:defRPr sz="1800">
                <a:solidFill>
                  <a:srgbClr val="000000"/>
                </a:solidFill>
              </a:defRPr>
            </a:lvl4pPr>
            <a:lvl5pPr>
              <a:buClr>
                <a:srgbClr val="000000"/>
              </a:buClr>
              <a:buSzPct val="60000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988412F-92BE-4DEB-A5C6-A0A40E845342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5524500" y="-5524499"/>
            <a:ext cx="1143000" cy="12192000"/>
          </a:xfrm>
          <a:prstGeom prst="rect">
            <a:avLst/>
          </a:prstGeom>
          <a:gradFill>
            <a:gsLst>
              <a:gs pos="3000">
                <a:srgbClr val="2E56D4"/>
              </a:gs>
              <a:gs pos="23000">
                <a:srgbClr val="3A3CC3"/>
              </a:gs>
              <a:gs pos="64000">
                <a:srgbClr val="6B0097"/>
              </a:gs>
              <a:gs pos="100000">
                <a:srgbClr val="A61969"/>
              </a:gs>
            </a:gsLst>
            <a:lin ang="8100000" scaled="0"/>
          </a:gra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EE8B7DF-B902-7749-B266-7817A506DB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</p:spPr>
        <p:txBody>
          <a:bodyPr lIns="640080" tIns="274320" bIns="91440"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856BAD-8753-0449-A526-572E9A2EA06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67E4-E490-5D4C-B162-F1E62EFCC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A4F5B5-C96F-4DD9-8422-74BBB3D3636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75248" y="1600201"/>
            <a:ext cx="5407152" cy="381000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60000"/>
              <a:defRPr sz="24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SzPct val="60000"/>
              <a:defRPr sz="2200"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buSzPct val="60000"/>
              <a:defRPr sz="2000"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buSzPct val="60000"/>
              <a:defRPr sz="1800">
                <a:solidFill>
                  <a:srgbClr val="000000"/>
                </a:solidFill>
              </a:defRPr>
            </a:lvl4pPr>
            <a:lvl5pPr>
              <a:buClr>
                <a:srgbClr val="000000"/>
              </a:buClr>
              <a:buSzPct val="60000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867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50FF319C-7210-4829-89A9-43D7A1F70484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5524500" y="-5524500"/>
            <a:ext cx="1143000" cy="12192000"/>
          </a:xfrm>
          <a:prstGeom prst="rect">
            <a:avLst/>
          </a:prstGeom>
          <a:gradFill>
            <a:gsLst>
              <a:gs pos="3000">
                <a:srgbClr val="2E56D4"/>
              </a:gs>
              <a:gs pos="23000">
                <a:srgbClr val="3A3CC3"/>
              </a:gs>
              <a:gs pos="64000">
                <a:srgbClr val="6B0097"/>
              </a:gs>
              <a:gs pos="100000">
                <a:srgbClr val="A61969"/>
              </a:gs>
            </a:gsLst>
            <a:lin ang="8100000" scaled="0"/>
          </a:gra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8ECC622-1EF7-304A-800A-F6F715A81D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</p:spPr>
        <p:txBody>
          <a:bodyPr lIns="640080" tIns="274320" bIns="91440"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A2C83E-0446-C546-81B9-4C48E8885CA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690C8-B626-274D-8FA3-63299A4ABD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35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4A9543A9-3931-4954-9196-131749C51082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6716714" y="1600201"/>
            <a:ext cx="4865685" cy="3810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ctr">
              <a:defRPr sz="4000" b="1" cap="none" baseline="0">
                <a:solidFill>
                  <a:srgbClr val="005288"/>
                </a:solidFill>
              </a:defRPr>
            </a:lvl1pPr>
          </a:lstStyle>
          <a:p>
            <a:pPr algn="ctr">
              <a:lnSpc>
                <a:spcPts val="7200"/>
              </a:lnSpc>
            </a:pPr>
            <a:r>
              <a:rPr lang="en-US" sz="4000">
                <a:solidFill>
                  <a:srgbClr val="2E56D4"/>
                </a:solidFill>
                <a:latin typeface="Montserrat Bold" panose="020B0604020202020204" charset="0"/>
              </a:rPr>
              <a:t>Text Here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4B01E4A-0A29-4514-BB3F-9184E77D1FC4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-390532" y="382580"/>
            <a:ext cx="6865951" cy="6084888"/>
          </a:xfrm>
          <a:prstGeom prst="rect">
            <a:avLst/>
          </a:prstGeom>
          <a:gradFill>
            <a:gsLst>
              <a:gs pos="3000">
                <a:srgbClr val="2E56D4"/>
              </a:gs>
              <a:gs pos="23000">
                <a:srgbClr val="3A3CC3"/>
              </a:gs>
              <a:gs pos="64000">
                <a:srgbClr val="6B0097"/>
              </a:gs>
              <a:gs pos="100000">
                <a:srgbClr val="A61969"/>
              </a:gs>
            </a:gsLst>
            <a:lin ang="8100000" scaled="0"/>
          </a:gra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0BE5CA0B-222E-C54E-943E-7AAC7476519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C5A1-24AC-EE45-8892-34F91BFF93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80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>
            <a:extLst>
              <a:ext uri="{FF2B5EF4-FFF2-40B4-BE49-F238E27FC236}">
                <a16:creationId xmlns:a16="http://schemas.microsoft.com/office/drawing/2014/main" id="{A48DD25C-886A-364F-A7EB-C56AF8D492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1049000" y="616743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2512F38-016A-FD40-AA8F-15F02EBCC6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3270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8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9pPr>
    </p:titleStyle>
    <p:bodyStyle>
      <a:lvl1pPr marL="233363" indent="-233363" algn="l" rtl="0" eaLnBrk="1" fontAlgn="base" hangingPunct="1">
        <a:spcBef>
          <a:spcPct val="6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200">
          <a:solidFill>
            <a:srgbClr val="EFF7FF"/>
          </a:solidFill>
          <a:latin typeface="+mn-lt"/>
          <a:ea typeface="+mn-ea"/>
          <a:cs typeface="+mn-cs"/>
        </a:defRPr>
      </a:lvl1pPr>
      <a:lvl2pPr marL="571500" indent="-223838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</a:defRPr>
      </a:lvl2pPr>
      <a:lvl3pPr marL="909638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3pPr>
      <a:lvl4pPr marL="1258888" indent="-231775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</a:defRPr>
      </a:lvl4pPr>
      <a:lvl5pPr marL="15986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5pPr>
      <a:lvl6pPr marL="20558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6pPr>
      <a:lvl7pPr marL="25130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7pPr>
      <a:lvl8pPr marL="29702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8pPr>
      <a:lvl9pPr marL="34274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@cisagov" TargetMode="External"/><Relationship Id="rId3" Type="http://schemas.openxmlformats.org/officeDocument/2006/relationships/hyperlink" Target="https://www.cisa.gov/report" TargetMode="External"/><Relationship Id="rId7" Type="http://schemas.openxmlformats.org/officeDocument/2006/relationships/hyperlink" Target="https://www.cisa.gov/cybersecurity-training-exercise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isa.gov/cyber-resource-hub" TargetMode="External"/><Relationship Id="rId5" Type="http://schemas.openxmlformats.org/officeDocument/2006/relationships/hyperlink" Target="https://www.cisa.gov/cross-sector-cybersecurity-performance-goals" TargetMode="External"/><Relationship Id="rId10" Type="http://schemas.openxmlformats.org/officeDocument/2006/relationships/hyperlink" Target="https://www.youtube.com/channel/UCEPV7NQpkCLeK66gT--cIsg" TargetMode="External"/><Relationship Id="rId4" Type="http://schemas.openxmlformats.org/officeDocument/2006/relationships/hyperlink" Target="https://www.cisa.gov/securebydesign" TargetMode="External"/><Relationship Id="rId9" Type="http://schemas.openxmlformats.org/officeDocument/2006/relationships/hyperlink" Target="https://staysafeonline.org/resource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warenessCampaigns@cisa.dhs.gov" TargetMode="External"/><Relationship Id="rId2" Type="http://schemas.openxmlformats.org/officeDocument/2006/relationships/hyperlink" Target="https://www.cisa.gov/cybersecurity-awareness-month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staysafeonline.org" TargetMode="External"/><Relationship Id="rId4" Type="http://schemas.openxmlformats.org/officeDocument/2006/relationships/hyperlink" Target="https://staysafeonline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ysafeonline.org/online-safety-privacy-basics/oh-behav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taysafeonline.org/online-safety-privacy-basics/oh-behav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4">
            <a:extLst>
              <a:ext uri="{FF2B5EF4-FFF2-40B4-BE49-F238E27FC236}">
                <a16:creationId xmlns:a16="http://schemas.microsoft.com/office/drawing/2014/main" id="{4659259C-6FE6-FBD9-FEAD-18853905405F}"/>
              </a:ext>
            </a:extLst>
          </p:cNvPr>
          <p:cNvSpPr/>
          <p:nvPr/>
        </p:nvSpPr>
        <p:spPr>
          <a:xfrm>
            <a:off x="500677" y="262137"/>
            <a:ext cx="3466162" cy="1346026"/>
          </a:xfrm>
          <a:custGeom>
            <a:avLst/>
            <a:gdLst/>
            <a:ahLst/>
            <a:cxnLst/>
            <a:rect l="l" t="t" r="r" b="b"/>
            <a:pathLst>
              <a:path w="5199243" h="2019039">
                <a:moveTo>
                  <a:pt x="0" y="0"/>
                </a:moveTo>
                <a:lnTo>
                  <a:pt x="5199243" y="0"/>
                </a:lnTo>
                <a:lnTo>
                  <a:pt x="5199243" y="2019040"/>
                </a:lnTo>
                <a:lnTo>
                  <a:pt x="0" y="20190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20892-A6A5-ABF3-6973-953729F7C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" y="1608162"/>
            <a:ext cx="12186533" cy="3822787"/>
          </a:xfrm>
        </p:spPr>
        <p:txBody>
          <a:bodyPr/>
          <a:lstStyle/>
          <a:p>
            <a:r>
              <a:rPr lang="en-US" sz="4400" cap="all"/>
              <a:t>Cybersecurity Awareness </a:t>
            </a:r>
            <a:br>
              <a:rPr lang="en-US" sz="4400" cap="all"/>
            </a:br>
            <a:r>
              <a:rPr lang="en-US" sz="4400" cap="all"/>
              <a:t>Month 2023</a:t>
            </a:r>
            <a:br>
              <a:rPr lang="en-US" cap="all"/>
            </a:br>
            <a:br>
              <a:rPr lang="en-US" cap="all"/>
            </a:br>
            <a:r>
              <a:rPr lang="en-US" sz="3200" cap="all"/>
              <a:t>How to stay safe online</a:t>
            </a:r>
            <a:endParaRPr lang="en-US" sz="3600" cap="all"/>
          </a:p>
        </p:txBody>
      </p:sp>
    </p:spTree>
    <p:extLst>
      <p:ext uri="{BB962C8B-B14F-4D97-AF65-F5344CB8AC3E}">
        <p14:creationId xmlns:p14="http://schemas.microsoft.com/office/powerpoint/2010/main" val="1558320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45A853-A92D-A281-5EF3-2A51230EB73A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32871-A135-45C7-C85D-E3EE56C17D2C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B617C-A4E8-D0E2-9F47-5735966E47B5}"/>
              </a:ext>
            </a:extLst>
          </p:cNvPr>
          <p:cNvSpPr txBox="1"/>
          <p:nvPr/>
        </p:nvSpPr>
        <p:spPr>
          <a:xfrm>
            <a:off x="1962310" y="1569570"/>
            <a:ext cx="8265885" cy="22398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68B9"/>
                </a:solidFill>
              </a:rPr>
              <a:t> Use Strong Passwords and a Password Manager ​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68B9"/>
                </a:solidFill>
              </a:rPr>
              <a:t>Turn on Multifactor Authentication ​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68B9"/>
                </a:solidFill>
              </a:rPr>
              <a:t> Recognize and Report Phishing Attacks​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68B9"/>
                </a:solidFill>
              </a:rPr>
              <a:t>Update Your Software​</a:t>
            </a:r>
          </a:p>
        </p:txBody>
      </p:sp>
      <p:pic>
        <p:nvPicPr>
          <p:cNvPr id="6" name="Picture 5" descr="A computer with a black background&#10;&#10;Description automatically generated">
            <a:extLst>
              <a:ext uri="{FF2B5EF4-FFF2-40B4-BE49-F238E27FC236}">
                <a16:creationId xmlns:a16="http://schemas.microsoft.com/office/drawing/2014/main" id="{25167890-9212-F576-0B48-08745816B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576" y="4113679"/>
            <a:ext cx="2743200" cy="2743200"/>
          </a:xfrm>
          <a:prstGeom prst="rect">
            <a:avLst/>
          </a:prstGeom>
        </p:spPr>
      </p:pic>
      <p:pic>
        <p:nvPicPr>
          <p:cNvPr id="9" name="Picture 8" descr="A colorful logo of a cell phone&#10;&#10;Description automatically generated">
            <a:extLst>
              <a:ext uri="{FF2B5EF4-FFF2-40B4-BE49-F238E27FC236}">
                <a16:creationId xmlns:a16="http://schemas.microsoft.com/office/drawing/2014/main" id="{349C9369-5F06-A57E-4878-A418A83C5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1" y="4057650"/>
            <a:ext cx="2743200" cy="2743200"/>
          </a:xfrm>
          <a:prstGeom prst="rect">
            <a:avLst/>
          </a:prstGeom>
        </p:spPr>
      </p:pic>
      <p:pic>
        <p:nvPicPr>
          <p:cNvPr id="13" name="Picture 12" descr="A colorful logo of a cell phone&#10;&#10;Description automatically generated">
            <a:extLst>
              <a:ext uri="{FF2B5EF4-FFF2-40B4-BE49-F238E27FC236}">
                <a16:creationId xmlns:a16="http://schemas.microsoft.com/office/drawing/2014/main" id="{C3BD1E81-7C75-51D9-BA5D-FF35726DD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429" y="4012826"/>
            <a:ext cx="2743200" cy="27432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87ED5B9-EA14-D1AC-5CFA-09DF2E2AC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4 Easy Ways to Stay Safe Online</a:t>
            </a:r>
          </a:p>
        </p:txBody>
      </p:sp>
    </p:spTree>
    <p:extLst>
      <p:ext uri="{BB962C8B-B14F-4D97-AF65-F5344CB8AC3E}">
        <p14:creationId xmlns:p14="http://schemas.microsoft.com/office/powerpoint/2010/main" val="4086214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45A853-A92D-A281-5EF3-2A51230EB73A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32871-A135-45C7-C85D-E3EE56C17D2C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Google Shape;153;g11948348cd9_2_21">
            <a:extLst>
              <a:ext uri="{FF2B5EF4-FFF2-40B4-BE49-F238E27FC236}">
                <a16:creationId xmlns:a16="http://schemas.microsoft.com/office/drawing/2014/main" id="{EAB7405A-F53D-0309-409D-0DBF3975E0B6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0068B9"/>
                </a:solidFill>
                <a:latin typeface="Arial"/>
                <a:cs typeface="Arial"/>
              </a:rPr>
              <a:t>CREATE STRONG PASSWORDS: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B70B87E-2B83-6545-D6C4-4179BE0CF9A8}"/>
              </a:ext>
            </a:extLst>
          </p:cNvPr>
          <p:cNvSpPr txBox="1">
            <a:spLocks/>
          </p:cNvSpPr>
          <p:nvPr/>
        </p:nvSpPr>
        <p:spPr>
          <a:xfrm>
            <a:off x="6813188" y="1707978"/>
            <a:ext cx="4847053" cy="37046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buFont typeface="Arial"/>
              <a:buChar char="•"/>
            </a:pPr>
            <a:r>
              <a:rPr lang="en-US" sz="2400" b="1"/>
              <a:t>Long </a:t>
            </a:r>
          </a:p>
          <a:p>
            <a:pPr marL="971550" lvl="1" indent="-285750">
              <a:buFont typeface="Arial"/>
              <a:buChar char="•"/>
            </a:pPr>
            <a:r>
              <a:rPr lang="en-US" sz="2400"/>
              <a:t>At least 16 characters</a:t>
            </a:r>
          </a:p>
          <a:p>
            <a:pPr marL="685800" lvl="1"/>
            <a:endParaRPr lang="en-US" sz="2400"/>
          </a:p>
          <a:p>
            <a:pPr marL="514350" indent="-285750">
              <a:buFont typeface="Arial"/>
              <a:buChar char="•"/>
            </a:pPr>
            <a:r>
              <a:rPr lang="en-US" sz="2400" b="1"/>
              <a:t>Unique</a:t>
            </a:r>
          </a:p>
          <a:p>
            <a:pPr marL="971550" lvl="1" indent="-285750">
              <a:buFont typeface="Arial"/>
              <a:buChar char="•"/>
            </a:pPr>
            <a:r>
              <a:rPr lang="en-US" sz="2400"/>
              <a:t>NEVER reuse passwords</a:t>
            </a:r>
          </a:p>
          <a:p>
            <a:pPr marL="685800" lvl="1"/>
            <a:endParaRPr lang="en-US" sz="2400"/>
          </a:p>
          <a:p>
            <a:pPr marL="514350" indent="-285750">
              <a:buFont typeface="Arial"/>
              <a:buChar char="•"/>
            </a:pPr>
            <a:r>
              <a:rPr lang="en-US" sz="2400" b="1"/>
              <a:t>Complex</a:t>
            </a:r>
          </a:p>
          <a:p>
            <a:pPr marL="1028700" lvl="1" indent="-342900">
              <a:buChar char="•"/>
            </a:pPr>
            <a:r>
              <a:rPr lang="en-US" sz="2000"/>
              <a:t>Upper- and lower-case letters</a:t>
            </a:r>
          </a:p>
          <a:p>
            <a:pPr marL="1028700" lvl="1" indent="-342900">
              <a:buChar char="•"/>
            </a:pPr>
            <a:r>
              <a:rPr lang="en-US" sz="2000"/>
              <a:t>Numbers</a:t>
            </a:r>
          </a:p>
          <a:p>
            <a:pPr marL="1028700" lvl="1" indent="-342900">
              <a:buChar char="•"/>
            </a:pPr>
            <a:r>
              <a:rPr lang="en-US" sz="2000"/>
              <a:t>Special characters </a:t>
            </a:r>
          </a:p>
          <a:p>
            <a:pPr marL="1028700" lvl="1" indent="-342900">
              <a:buChar char="•"/>
            </a:pPr>
            <a:r>
              <a:rPr lang="en-US" sz="2000"/>
              <a:t>Spaces</a:t>
            </a:r>
          </a:p>
          <a:p>
            <a:pPr marL="914400" indent="-342900"/>
            <a:endParaRPr lang="en-US" b="1"/>
          </a:p>
        </p:txBody>
      </p:sp>
      <p:pic>
        <p:nvPicPr>
          <p:cNvPr id="4" name="Picture 3" descr="A colorful lines with snowflakes&#10;&#10;Description automatically generated">
            <a:extLst>
              <a:ext uri="{FF2B5EF4-FFF2-40B4-BE49-F238E27FC236}">
                <a16:creationId xmlns:a16="http://schemas.microsoft.com/office/drawing/2014/main" id="{FBB48F37-4253-9CDD-9EA8-B8CA342E1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74" y="2623297"/>
            <a:ext cx="5088834" cy="296517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B6B42F5-9398-5F0A-E42E-0DC1BD1390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Use Strong Passwords</a:t>
            </a:r>
          </a:p>
        </p:txBody>
      </p:sp>
    </p:spTree>
    <p:extLst>
      <p:ext uri="{BB962C8B-B14F-4D97-AF65-F5344CB8AC3E}">
        <p14:creationId xmlns:p14="http://schemas.microsoft.com/office/powerpoint/2010/main" val="284191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45A853-A92D-A281-5EF3-2A51230EB73A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32871-A135-45C7-C85D-E3EE56C17D2C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Google Shape;153;g11948348cd9_2_21">
            <a:extLst>
              <a:ext uri="{FF2B5EF4-FFF2-40B4-BE49-F238E27FC236}">
                <a16:creationId xmlns:a16="http://schemas.microsoft.com/office/drawing/2014/main" id="{E0119C44-AA49-E90A-409E-A805BE251AB4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0068B9"/>
                </a:solidFill>
                <a:latin typeface="Arial"/>
                <a:cs typeface="Arial"/>
              </a:rPr>
              <a:t>WHY USE A PASSWORD MANAGER?</a:t>
            </a:r>
            <a:endParaRPr lang="en-US">
              <a:solidFill>
                <a:srgbClr val="0068B9"/>
              </a:solidFill>
              <a:cs typeface="Calibri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5A8B694-3116-6199-A838-39E39AA334E2}"/>
              </a:ext>
            </a:extLst>
          </p:cNvPr>
          <p:cNvSpPr txBox="1">
            <a:spLocks/>
          </p:cNvSpPr>
          <p:nvPr/>
        </p:nvSpPr>
        <p:spPr>
          <a:xfrm>
            <a:off x="667192" y="2281425"/>
            <a:ext cx="6796255" cy="4588609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342900">
              <a:buFont typeface="Arial"/>
              <a:buChar char="•"/>
            </a:pPr>
            <a:r>
              <a:rPr lang="en-US" sz="2400"/>
              <a:t>Stores your passwords</a:t>
            </a:r>
          </a:p>
          <a:p>
            <a:pPr marL="571500" indent="-342900">
              <a:buFont typeface="Arial"/>
              <a:buChar char="•"/>
            </a:pPr>
            <a:r>
              <a:rPr lang="en-US" sz="2400"/>
              <a:t>Alerts you of duplicate passwords</a:t>
            </a:r>
          </a:p>
          <a:p>
            <a:pPr marL="571500" indent="-342900">
              <a:buFont typeface="Arial"/>
              <a:buChar char="•"/>
            </a:pPr>
            <a:r>
              <a:rPr lang="en-US" sz="2400"/>
              <a:t>Generates strong new passwords</a:t>
            </a:r>
          </a:p>
          <a:p>
            <a:pPr marL="571500" indent="-342900">
              <a:buFont typeface="Arial"/>
              <a:buChar char="•"/>
            </a:pPr>
            <a:r>
              <a:rPr lang="en-US" sz="2400"/>
              <a:t>Some automatically fill your login credentials into website to make sign-in easy</a:t>
            </a:r>
          </a:p>
          <a:p>
            <a:pPr marL="228600"/>
            <a:endParaRPr lang="en-US" sz="2400"/>
          </a:p>
          <a:p>
            <a:pPr marL="228600"/>
            <a:r>
              <a:rPr lang="en-US" sz="2400"/>
              <a:t>Encryption ensures that password managers never "know" what your passwords are, keeping them safe from cyber attacks</a:t>
            </a:r>
            <a:r>
              <a:rPr lang="en-US" sz="2400">
                <a:solidFill>
                  <a:srgbClr val="FF0000"/>
                </a:solidFill>
              </a:rPr>
              <a:t>.</a:t>
            </a:r>
            <a:endParaRPr lang="en-US" sz="2400"/>
          </a:p>
        </p:txBody>
      </p:sp>
      <p:pic>
        <p:nvPicPr>
          <p:cNvPr id="7" name="Picture 6" descr="A colorful icon of a folder with a paper in it&#10;&#10;Description automatically generated">
            <a:extLst>
              <a:ext uri="{FF2B5EF4-FFF2-40B4-BE49-F238E27FC236}">
                <a16:creationId xmlns:a16="http://schemas.microsoft.com/office/drawing/2014/main" id="{257C86F1-A3DA-D7DD-C43B-C88D1084E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794" y="2081273"/>
            <a:ext cx="4155726" cy="41491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288EEC3-B491-F618-E492-41D9A70D66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Use a Password Manager</a:t>
            </a:r>
          </a:p>
        </p:txBody>
      </p:sp>
    </p:spTree>
    <p:extLst>
      <p:ext uri="{BB962C8B-B14F-4D97-AF65-F5344CB8AC3E}">
        <p14:creationId xmlns:p14="http://schemas.microsoft.com/office/powerpoint/2010/main" val="852241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45A853-A92D-A281-5EF3-2A51230EB73A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32871-A135-45C7-C85D-E3EE56C17D2C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Google Shape;153;g11948348cd9_2_21">
            <a:extLst>
              <a:ext uri="{FF2B5EF4-FFF2-40B4-BE49-F238E27FC236}">
                <a16:creationId xmlns:a16="http://schemas.microsoft.com/office/drawing/2014/main" id="{CFDD819F-49F2-71F5-60F3-590123456778}"/>
              </a:ext>
            </a:extLst>
          </p:cNvPr>
          <p:cNvSpPr txBox="1">
            <a:spLocks/>
          </p:cNvSpPr>
          <p:nvPr/>
        </p:nvSpPr>
        <p:spPr>
          <a:xfrm>
            <a:off x="623484" y="1521319"/>
            <a:ext cx="10493828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0068B9"/>
                </a:solidFill>
                <a:latin typeface="Arial"/>
                <a:cs typeface="Arial"/>
              </a:rPr>
              <a:t>WHAT IS IT?</a:t>
            </a:r>
            <a:endParaRPr lang="en-US">
              <a:solidFill>
                <a:srgbClr val="0068B9"/>
              </a:solidFill>
              <a:cs typeface="Calibri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FBF62E1-C991-F765-0D08-F1ADA5FD6B67}"/>
              </a:ext>
            </a:extLst>
          </p:cNvPr>
          <p:cNvSpPr txBox="1">
            <a:spLocks/>
          </p:cNvSpPr>
          <p:nvPr/>
        </p:nvSpPr>
        <p:spPr>
          <a:xfrm>
            <a:off x="695598" y="2200732"/>
            <a:ext cx="7909138" cy="4577404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buFont typeface="Arial"/>
              <a:buChar char="•"/>
            </a:pPr>
            <a:r>
              <a:rPr lang="en-US" sz="2400" b="1"/>
              <a:t>A code sent to your phone or email</a:t>
            </a:r>
          </a:p>
          <a:p>
            <a:pPr marL="228600"/>
            <a:endParaRPr lang="en-US" sz="2400" b="1"/>
          </a:p>
          <a:p>
            <a:pPr marL="514350" indent="-285750">
              <a:buFont typeface="Arial"/>
              <a:buChar char="•"/>
            </a:pPr>
            <a:r>
              <a:rPr lang="en-US" sz="2400" b="1"/>
              <a:t>An authenticator app</a:t>
            </a:r>
          </a:p>
          <a:p>
            <a:pPr marL="228600"/>
            <a:endParaRPr lang="en-US" sz="2400" b="1"/>
          </a:p>
          <a:p>
            <a:pPr marL="514350" indent="-285750">
              <a:buChar char="•"/>
            </a:pPr>
            <a:r>
              <a:rPr lang="en-US" sz="2400" b="1"/>
              <a:t>A security key</a:t>
            </a:r>
          </a:p>
          <a:p>
            <a:pPr marL="228600"/>
            <a:endParaRPr lang="en-US" sz="2400" b="1"/>
          </a:p>
          <a:p>
            <a:pPr marL="514350" indent="-285750">
              <a:buFont typeface="Arial"/>
              <a:buChar char="•"/>
            </a:pPr>
            <a:r>
              <a:rPr lang="en-US" sz="2400" b="1"/>
              <a:t>Biometrics</a:t>
            </a:r>
          </a:p>
          <a:p>
            <a:pPr marL="971550" lvl="1" indent="-285750"/>
            <a:r>
              <a:rPr lang="en-US" sz="2400"/>
              <a:t>Fingerprint</a:t>
            </a:r>
          </a:p>
          <a:p>
            <a:pPr marL="971550" lvl="1" indent="-285750"/>
            <a:r>
              <a:rPr lang="en-US" sz="2400"/>
              <a:t>Facial recognition</a:t>
            </a:r>
          </a:p>
        </p:txBody>
      </p:sp>
      <p:pic>
        <p:nvPicPr>
          <p:cNvPr id="4" name="Picture 3" descr="A fingerprint on a black background&#10;&#10;Description automatically generated">
            <a:extLst>
              <a:ext uri="{FF2B5EF4-FFF2-40B4-BE49-F238E27FC236}">
                <a16:creationId xmlns:a16="http://schemas.microsoft.com/office/drawing/2014/main" id="{302AF0D1-1FB4-77DB-20A0-98A6DD20F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113" y="1712843"/>
            <a:ext cx="3723860" cy="372386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8842E7C-4D98-6EA9-0041-1AEA15F974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Turn on Multifactor Authentication </a:t>
            </a:r>
          </a:p>
        </p:txBody>
      </p:sp>
    </p:spTree>
    <p:extLst>
      <p:ext uri="{BB962C8B-B14F-4D97-AF65-F5344CB8AC3E}">
        <p14:creationId xmlns:p14="http://schemas.microsoft.com/office/powerpoint/2010/main" val="1559434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card&#10;&#10;Description automatically generated">
            <a:extLst>
              <a:ext uri="{FF2B5EF4-FFF2-40B4-BE49-F238E27FC236}">
                <a16:creationId xmlns:a16="http://schemas.microsoft.com/office/drawing/2014/main" id="{FCB9A067-1FD1-814B-00D8-4D3557172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959" y="4466665"/>
            <a:ext cx="2743200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45A853-A92D-A281-5EF3-2A51230EB73A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32871-A135-45C7-C85D-E3EE56C17D2C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Google Shape;153;g11948348cd9_2_21">
            <a:extLst>
              <a:ext uri="{FF2B5EF4-FFF2-40B4-BE49-F238E27FC236}">
                <a16:creationId xmlns:a16="http://schemas.microsoft.com/office/drawing/2014/main" id="{F2B6FBF2-FAB0-0830-6602-96A6E34B0D28}"/>
              </a:ext>
            </a:extLst>
          </p:cNvPr>
          <p:cNvSpPr txBox="1">
            <a:spLocks/>
          </p:cNvSpPr>
          <p:nvPr/>
        </p:nvSpPr>
        <p:spPr>
          <a:xfrm>
            <a:off x="547968" y="1602709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0068B9"/>
                </a:solidFill>
                <a:latin typeface="Arial"/>
                <a:cs typeface="Arial"/>
              </a:rPr>
              <a:t>WHERE SHOULD YOU USE MFA?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18A3F37-5E1C-BF94-30E0-58D3B2836AA9}"/>
              </a:ext>
            </a:extLst>
          </p:cNvPr>
          <p:cNvSpPr txBox="1">
            <a:spLocks/>
          </p:cNvSpPr>
          <p:nvPr/>
        </p:nvSpPr>
        <p:spPr>
          <a:xfrm>
            <a:off x="675725" y="2228076"/>
            <a:ext cx="6146837" cy="4171107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buFont typeface="Arial"/>
              <a:buChar char="•"/>
            </a:pPr>
            <a:r>
              <a:rPr lang="en-US" sz="2400" b="1"/>
              <a:t>Email</a:t>
            </a:r>
          </a:p>
          <a:p>
            <a:pPr marL="228600"/>
            <a:endParaRPr lang="en-US" sz="2400" b="1"/>
          </a:p>
          <a:p>
            <a:pPr marL="514350" indent="-285750">
              <a:buFont typeface="Arial"/>
              <a:buChar char="•"/>
            </a:pPr>
            <a:r>
              <a:rPr lang="en-US" sz="2400" b="1"/>
              <a:t>Accounts with financial information</a:t>
            </a:r>
            <a:endParaRPr lang="en-US" sz="2400"/>
          </a:p>
          <a:p>
            <a:pPr marL="971550" lvl="1" indent="-285750"/>
            <a:r>
              <a:rPr lang="en-US" sz="2400"/>
              <a:t>Ex: Online store</a:t>
            </a:r>
          </a:p>
          <a:p>
            <a:pPr marL="971550" lvl="1" indent="-285750"/>
            <a:endParaRPr lang="en-US" sz="2400"/>
          </a:p>
          <a:p>
            <a:pPr marL="514350" indent="-285750">
              <a:buFont typeface="Arial"/>
              <a:buChar char="•"/>
            </a:pPr>
            <a:r>
              <a:rPr lang="en-US" sz="2400" b="1"/>
              <a:t>Accounts with personal information</a:t>
            </a:r>
          </a:p>
          <a:p>
            <a:pPr marL="971550" lvl="1" indent="-285750"/>
            <a:r>
              <a:rPr lang="en-US" sz="2400"/>
              <a:t>Ex: Social media</a:t>
            </a:r>
          </a:p>
          <a:p>
            <a:pPr marL="685800" lvl="1"/>
            <a:endParaRPr lang="en-US" sz="2000" b="1"/>
          </a:p>
        </p:txBody>
      </p:sp>
      <p:pic>
        <p:nvPicPr>
          <p:cNvPr id="4" name="Picture 3" descr="A colorful logo of a mail&#10;&#10;Description automatically generated">
            <a:extLst>
              <a:ext uri="{FF2B5EF4-FFF2-40B4-BE49-F238E27FC236}">
                <a16:creationId xmlns:a16="http://schemas.microsoft.com/office/drawing/2014/main" id="{F930CCDB-C43E-56B1-0360-F3AB62CAB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224" y="1032062"/>
            <a:ext cx="2743200" cy="2743200"/>
          </a:xfrm>
          <a:prstGeom prst="rect">
            <a:avLst/>
          </a:prstGeom>
        </p:spPr>
      </p:pic>
      <p:pic>
        <p:nvPicPr>
          <p:cNvPr id="7" name="Picture 6" descr="A colorful dollar sign on a black background&#10;&#10;Description automatically generated">
            <a:extLst>
              <a:ext uri="{FF2B5EF4-FFF2-40B4-BE49-F238E27FC236}">
                <a16:creationId xmlns:a16="http://schemas.microsoft.com/office/drawing/2014/main" id="{15F401D3-074D-B8A2-3FC7-4D4BC8C77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562" y="2572871"/>
            <a:ext cx="2743200" cy="27432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CB8B88E5-8DC1-3C16-FC2C-FFC5AA25CC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Turn on Multifactor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2273311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45A853-A92D-A281-5EF3-2A51230EB73A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32871-A135-45C7-C85D-E3EE56C17D2C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Google Shape;152;g11948348cd9_2_21">
            <a:extLst>
              <a:ext uri="{FF2B5EF4-FFF2-40B4-BE49-F238E27FC236}">
                <a16:creationId xmlns:a16="http://schemas.microsoft.com/office/drawing/2014/main" id="{AE9E309C-0ABE-A1E5-C862-AD7F592E6025}"/>
              </a:ext>
            </a:extLst>
          </p:cNvPr>
          <p:cNvSpPr txBox="1">
            <a:spLocks/>
          </p:cNvSpPr>
          <p:nvPr/>
        </p:nvSpPr>
        <p:spPr>
          <a:xfrm>
            <a:off x="-224971" y="-87086"/>
            <a:ext cx="12192000" cy="1143000"/>
          </a:xfrm>
          <a:prstGeom prst="rect">
            <a:avLst/>
          </a:prstGeom>
        </p:spPr>
        <p:txBody>
          <a:bodyPr lIns="640080" tIns="274320" rIns="91440" bIns="91440"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" name="Google Shape;153;g11948348cd9_2_21">
            <a:extLst>
              <a:ext uri="{FF2B5EF4-FFF2-40B4-BE49-F238E27FC236}">
                <a16:creationId xmlns:a16="http://schemas.microsoft.com/office/drawing/2014/main" id="{E0119C44-AA49-E90A-409E-A805BE251AB4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233045" indent="-233045"/>
            <a:endParaRPr lang="en-US">
              <a:solidFill>
                <a:schemeClr val="tx1"/>
              </a:solidFill>
              <a:cs typeface="Arial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5A8B694-3116-6199-A838-39E39AA334E2}"/>
              </a:ext>
            </a:extLst>
          </p:cNvPr>
          <p:cNvSpPr txBox="1">
            <a:spLocks/>
          </p:cNvSpPr>
          <p:nvPr/>
        </p:nvSpPr>
        <p:spPr>
          <a:xfrm>
            <a:off x="1407314" y="2649511"/>
            <a:ext cx="5524388" cy="4577404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342900">
              <a:buFont typeface="Arial"/>
              <a:buChar char="•"/>
            </a:pPr>
            <a:endParaRPr lang="en-US" sz="2400"/>
          </a:p>
        </p:txBody>
      </p:sp>
      <p:sp>
        <p:nvSpPr>
          <p:cNvPr id="7" name="Google Shape;153;g11948348cd9_2_21">
            <a:extLst>
              <a:ext uri="{FF2B5EF4-FFF2-40B4-BE49-F238E27FC236}">
                <a16:creationId xmlns:a16="http://schemas.microsoft.com/office/drawing/2014/main" id="{EA0B076F-2523-BFEE-D20F-AB213FE4667B}"/>
              </a:ext>
            </a:extLst>
          </p:cNvPr>
          <p:cNvSpPr txBox="1">
            <a:spLocks/>
          </p:cNvSpPr>
          <p:nvPr/>
        </p:nvSpPr>
        <p:spPr>
          <a:xfrm>
            <a:off x="762000" y="1752601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0068B9"/>
                </a:solidFill>
                <a:latin typeface="Arial"/>
                <a:cs typeface="Arial"/>
              </a:rPr>
              <a:t>PHISHING RED FLAGS:</a:t>
            </a:r>
            <a:endParaRPr lang="en-US">
              <a:solidFill>
                <a:srgbClr val="0068B9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C6513F-6F13-2705-0752-EDF7BC43C8D3}"/>
              </a:ext>
            </a:extLst>
          </p:cNvPr>
          <p:cNvSpPr txBox="1"/>
          <p:nvPr/>
        </p:nvSpPr>
        <p:spPr>
          <a:xfrm>
            <a:off x="5682343" y="1647372"/>
            <a:ext cx="5624285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har char="•"/>
            </a:pPr>
            <a:r>
              <a:rPr lang="en-US" sz="2000" b="1">
                <a:solidFill>
                  <a:srgbClr val="161616"/>
                </a:solidFill>
              </a:rPr>
              <a:t>A tone that’s urgent or makes you scared</a:t>
            </a:r>
            <a:r>
              <a:rPr lang="en-US" sz="2000">
                <a:solidFill>
                  <a:srgbClr val="161616"/>
                </a:solidFill>
              </a:rPr>
              <a:t>​</a:t>
            </a:r>
            <a:endParaRPr lang="en-US"/>
          </a:p>
          <a:p>
            <a:r>
              <a:rPr lang="en-US" sz="2000" i="1">
                <a:solidFill>
                  <a:srgbClr val="161616"/>
                </a:solidFill>
              </a:rPr>
              <a:t>"Click this link immediately or your account will be closed"</a:t>
            </a:r>
            <a:r>
              <a:rPr lang="en-US" sz="2000">
                <a:solidFill>
                  <a:srgbClr val="161616"/>
                </a:solidFill>
              </a:rPr>
              <a:t>​</a:t>
            </a:r>
          </a:p>
          <a:p>
            <a:endParaRPr lang="en-US" sz="2000">
              <a:solidFill>
                <a:srgbClr val="161616"/>
              </a:solidFill>
            </a:endParaRPr>
          </a:p>
          <a:p>
            <a:pPr marL="342900" indent="-342900">
              <a:buChar char="•"/>
            </a:pPr>
            <a:r>
              <a:rPr lang="en-US" sz="2000" b="1">
                <a:solidFill>
                  <a:srgbClr val="161616"/>
                </a:solidFill>
              </a:rPr>
              <a:t>Bad spellings, bad grammar</a:t>
            </a:r>
            <a:r>
              <a:rPr lang="en-US" sz="2000">
                <a:solidFill>
                  <a:srgbClr val="161616"/>
                </a:solidFill>
              </a:rPr>
              <a:t>​</a:t>
            </a:r>
          </a:p>
          <a:p>
            <a:pPr>
              <a:buChar char="•"/>
            </a:pPr>
            <a:endParaRPr lang="en-US" sz="2000">
              <a:solidFill>
                <a:srgbClr val="161616"/>
              </a:solidFill>
            </a:endParaRPr>
          </a:p>
          <a:p>
            <a:pPr marL="342900" indent="-342900">
              <a:buChar char="•"/>
            </a:pPr>
            <a:r>
              <a:rPr lang="en-US" sz="2000" b="1">
                <a:solidFill>
                  <a:srgbClr val="161616"/>
                </a:solidFill>
              </a:rPr>
              <a:t>Requests to send personal info</a:t>
            </a:r>
            <a:r>
              <a:rPr lang="en-US" sz="2000">
                <a:solidFill>
                  <a:srgbClr val="161616"/>
                </a:solidFill>
              </a:rPr>
              <a:t>​</a:t>
            </a:r>
          </a:p>
          <a:p>
            <a:pPr>
              <a:buChar char="•"/>
            </a:pPr>
            <a:endParaRPr lang="en-US" sz="2000">
              <a:solidFill>
                <a:srgbClr val="161616"/>
              </a:solidFill>
            </a:endParaRPr>
          </a:p>
          <a:p>
            <a:pPr marL="342900" indent="-342900">
              <a:buChar char="•"/>
            </a:pPr>
            <a:r>
              <a:rPr lang="en-US" sz="2000" b="1">
                <a:solidFill>
                  <a:srgbClr val="161616"/>
                </a:solidFill>
              </a:rPr>
              <a:t>Sender email address doesn’t match the company it’s coming from</a:t>
            </a:r>
            <a:r>
              <a:rPr lang="en-US" sz="2000">
                <a:solidFill>
                  <a:srgbClr val="161616"/>
                </a:solidFill>
              </a:rPr>
              <a:t>​</a:t>
            </a:r>
          </a:p>
          <a:p>
            <a:pPr lvl="1"/>
            <a:r>
              <a:rPr lang="en-US" sz="2000">
                <a:solidFill>
                  <a:srgbClr val="161616"/>
                </a:solidFill>
              </a:rPr>
              <a:t>Ex: Amazon.com vs. Amaz0n.com​</a:t>
            </a:r>
          </a:p>
          <a:p>
            <a:pPr lvl="1">
              <a:buChar char="•"/>
            </a:pPr>
            <a:endParaRPr lang="en-US" sz="2000">
              <a:solidFill>
                <a:srgbClr val="161616"/>
              </a:solidFill>
            </a:endParaRPr>
          </a:p>
          <a:p>
            <a:pPr marL="342900" indent="-342900">
              <a:buChar char="•"/>
            </a:pPr>
            <a:r>
              <a:rPr lang="en-US" sz="2000" b="1">
                <a:solidFill>
                  <a:srgbClr val="161616"/>
                </a:solidFill>
              </a:rPr>
              <a:t>An email you weren't expecting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FEA7B4-6259-CA7C-86AA-571513F71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06" y="2847414"/>
            <a:ext cx="3650877" cy="3650877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77BE4A2F-D3F1-1061-B94A-A5C5DBED0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Recognize and Report Phishing</a:t>
            </a:r>
          </a:p>
        </p:txBody>
      </p:sp>
    </p:spTree>
    <p:extLst>
      <p:ext uri="{BB962C8B-B14F-4D97-AF65-F5344CB8AC3E}">
        <p14:creationId xmlns:p14="http://schemas.microsoft.com/office/powerpoint/2010/main" val="1184819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2;g11948348cd9_2_21">
            <a:extLst>
              <a:ext uri="{FF2B5EF4-FFF2-40B4-BE49-F238E27FC236}">
                <a16:creationId xmlns:a16="http://schemas.microsoft.com/office/drawing/2014/main" id="{AE9E309C-0ABE-A1E5-C862-AD7F592E6025}"/>
              </a:ext>
            </a:extLst>
          </p:cNvPr>
          <p:cNvSpPr txBox="1">
            <a:spLocks/>
          </p:cNvSpPr>
          <p:nvPr/>
        </p:nvSpPr>
        <p:spPr>
          <a:xfrm>
            <a:off x="-224971" y="-87086"/>
            <a:ext cx="12192000" cy="1143000"/>
          </a:xfrm>
          <a:prstGeom prst="rect">
            <a:avLst/>
          </a:prstGeom>
        </p:spPr>
        <p:txBody>
          <a:bodyPr lIns="640080" tIns="274320" rIns="91440" bIns="91440"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9" name="Google Shape;153;g11948348cd9_2_21">
            <a:extLst>
              <a:ext uri="{FF2B5EF4-FFF2-40B4-BE49-F238E27FC236}">
                <a16:creationId xmlns:a16="http://schemas.microsoft.com/office/drawing/2014/main" id="{55A2ACAD-8D9E-8878-ECC5-452042ED2D2F}"/>
              </a:ext>
            </a:extLst>
          </p:cNvPr>
          <p:cNvSpPr txBox="1">
            <a:spLocks/>
          </p:cNvSpPr>
          <p:nvPr/>
        </p:nvSpPr>
        <p:spPr>
          <a:xfrm>
            <a:off x="749674" y="1342465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0068B9"/>
                </a:solidFill>
                <a:latin typeface="Arial"/>
                <a:cs typeface="Arial"/>
              </a:rPr>
              <a:t>WHAT TO DO</a:t>
            </a:r>
            <a:endParaRPr lang="en-US">
              <a:solidFill>
                <a:srgbClr val="0068B9"/>
              </a:solidFill>
              <a:cs typeface="Calibri"/>
            </a:endParaRPr>
          </a:p>
          <a:p>
            <a:pPr marL="0" indent="0">
              <a:buFont typeface="Wingdings" pitchFamily="2" charset="2"/>
              <a:buNone/>
            </a:pPr>
            <a:endParaRPr lang="en-US">
              <a:cs typeface="Arial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3E17EFE-9541-AE0B-15A4-48BF939A6F69}"/>
              </a:ext>
            </a:extLst>
          </p:cNvPr>
          <p:cNvSpPr txBox="1">
            <a:spLocks/>
          </p:cNvSpPr>
          <p:nvPr/>
        </p:nvSpPr>
        <p:spPr>
          <a:xfrm>
            <a:off x="705738" y="2283969"/>
            <a:ext cx="2142105" cy="55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/>
            <a:r>
              <a:rPr lang="en-US" sz="2400" b="1" u="sng" kern="0">
                <a:solidFill>
                  <a:schemeClr val="accent4">
                    <a:lumMod val="10000"/>
                  </a:schemeClr>
                </a:solidFill>
              </a:rPr>
              <a:t>Do NOT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37A99B7-F36E-126B-A849-F1B3C99FB889}"/>
              </a:ext>
            </a:extLst>
          </p:cNvPr>
          <p:cNvSpPr txBox="1">
            <a:spLocks/>
          </p:cNvSpPr>
          <p:nvPr/>
        </p:nvSpPr>
        <p:spPr>
          <a:xfrm>
            <a:off x="6191369" y="2281650"/>
            <a:ext cx="2142105" cy="55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/>
            <a:r>
              <a:rPr lang="en-US" sz="2400" b="1" u="sng" kern="0">
                <a:solidFill>
                  <a:schemeClr val="accent4">
                    <a:lumMod val="10000"/>
                  </a:schemeClr>
                </a:solidFill>
              </a:rPr>
              <a:t>Do</a:t>
            </a:r>
            <a:endParaRPr lang="en-US" sz="240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DCB9794-27DD-FF31-9506-AF3F07619D5C}"/>
              </a:ext>
            </a:extLst>
          </p:cNvPr>
          <p:cNvSpPr txBox="1">
            <a:spLocks/>
          </p:cNvSpPr>
          <p:nvPr/>
        </p:nvSpPr>
        <p:spPr>
          <a:xfrm>
            <a:off x="6271058" y="2753944"/>
            <a:ext cx="4800941" cy="275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Arial"/>
              <a:buChar char="•"/>
            </a:pPr>
            <a:r>
              <a:rPr lang="en-US" sz="2000" kern="0">
                <a:solidFill>
                  <a:schemeClr val="accent4">
                    <a:lumMod val="10000"/>
                  </a:schemeClr>
                </a:solidFill>
              </a:rPr>
              <a:t>Verify</a:t>
            </a:r>
          </a:p>
          <a:p>
            <a:pPr>
              <a:buFont typeface="Arial"/>
              <a:buChar char="•"/>
            </a:pPr>
            <a:r>
              <a:rPr lang="en-US" sz="2000" kern="0">
                <a:solidFill>
                  <a:schemeClr val="accent4">
                    <a:lumMod val="10000"/>
                  </a:schemeClr>
                </a:solidFill>
              </a:rPr>
              <a:t>Contact that person directly if it's someone you know</a:t>
            </a:r>
          </a:p>
          <a:p>
            <a:pPr>
              <a:buFont typeface="Arial"/>
              <a:buChar char="•"/>
            </a:pPr>
            <a:r>
              <a:rPr lang="en-US" sz="2000" kern="0">
                <a:solidFill>
                  <a:schemeClr val="accent4">
                    <a:lumMod val="10000"/>
                  </a:schemeClr>
                </a:solidFill>
              </a:rPr>
              <a:t>Report it to your IT department or email/phone provider</a:t>
            </a:r>
            <a:endParaRPr lang="en-US">
              <a:solidFill>
                <a:schemeClr val="accent4">
                  <a:lumMod val="1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2000" kern="0">
                <a:solidFill>
                  <a:schemeClr val="accent4">
                    <a:lumMod val="10000"/>
                  </a:schemeClr>
                </a:solidFill>
              </a:rPr>
              <a:t>DELETE 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398A471-977D-08A8-043C-E24A54F999D0}"/>
              </a:ext>
            </a:extLst>
          </p:cNvPr>
          <p:cNvSpPr txBox="1">
            <a:spLocks/>
          </p:cNvSpPr>
          <p:nvPr/>
        </p:nvSpPr>
        <p:spPr>
          <a:xfrm>
            <a:off x="748360" y="2755692"/>
            <a:ext cx="4416091" cy="3666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Arial"/>
              <a:buChar char="•"/>
            </a:pPr>
            <a:r>
              <a:rPr lang="en-US" sz="2000" kern="0">
                <a:solidFill>
                  <a:schemeClr val="accent4">
                    <a:lumMod val="10000"/>
                  </a:schemeClr>
                </a:solidFill>
              </a:rPr>
              <a:t>Don't click any links</a:t>
            </a:r>
          </a:p>
          <a:p>
            <a:pPr>
              <a:buFont typeface="Arial"/>
              <a:buChar char="•"/>
            </a:pPr>
            <a:r>
              <a:rPr lang="en-US" sz="2000" kern="0">
                <a:solidFill>
                  <a:schemeClr val="accent4">
                    <a:lumMod val="10000"/>
                  </a:schemeClr>
                </a:solidFill>
              </a:rPr>
              <a:t>Don't click any attachments</a:t>
            </a:r>
          </a:p>
          <a:p>
            <a:pPr>
              <a:buFont typeface="Arial"/>
              <a:buChar char="•"/>
            </a:pPr>
            <a:r>
              <a:rPr lang="en-US" sz="2000" kern="0">
                <a:solidFill>
                  <a:schemeClr val="accent4">
                    <a:lumMod val="10000"/>
                  </a:schemeClr>
                </a:solidFill>
              </a:rPr>
              <a:t>Don't send personal info</a:t>
            </a:r>
          </a:p>
        </p:txBody>
      </p:sp>
      <p:pic>
        <p:nvPicPr>
          <p:cNvPr id="4" name="Picture 3" descr="A colorful magnifying glass&#10;&#10;Description automatically generated">
            <a:extLst>
              <a:ext uri="{FF2B5EF4-FFF2-40B4-BE49-F238E27FC236}">
                <a16:creationId xmlns:a16="http://schemas.microsoft.com/office/drawing/2014/main" id="{01E13FC2-19C3-4929-D4A3-B831CADF2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113679"/>
            <a:ext cx="2743200" cy="27432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8200124-C5CA-60BD-37CA-C618015A33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Recognize and Report Phishing</a:t>
            </a:r>
          </a:p>
        </p:txBody>
      </p:sp>
    </p:spTree>
    <p:extLst>
      <p:ext uri="{BB962C8B-B14F-4D97-AF65-F5344CB8AC3E}">
        <p14:creationId xmlns:p14="http://schemas.microsoft.com/office/powerpoint/2010/main" val="3762106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of a gear with a wrench&#10;&#10;Description automatically generated">
            <a:extLst>
              <a:ext uri="{FF2B5EF4-FFF2-40B4-BE49-F238E27FC236}">
                <a16:creationId xmlns:a16="http://schemas.microsoft.com/office/drawing/2014/main" id="{61B36032-253D-4D83-1D51-999818698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540" y="1334049"/>
            <a:ext cx="5049078" cy="50424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45A853-A92D-A281-5EF3-2A51230EB73A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32871-A135-45C7-C85D-E3EE56C17D2C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Google Shape;152;g11948348cd9_2_21">
            <a:extLst>
              <a:ext uri="{FF2B5EF4-FFF2-40B4-BE49-F238E27FC236}">
                <a16:creationId xmlns:a16="http://schemas.microsoft.com/office/drawing/2014/main" id="{AE9E309C-0ABE-A1E5-C862-AD7F592E6025}"/>
              </a:ext>
            </a:extLst>
          </p:cNvPr>
          <p:cNvSpPr txBox="1">
            <a:spLocks/>
          </p:cNvSpPr>
          <p:nvPr/>
        </p:nvSpPr>
        <p:spPr>
          <a:xfrm>
            <a:off x="-224971" y="-87086"/>
            <a:ext cx="12192000" cy="1143000"/>
          </a:xfrm>
          <a:prstGeom prst="rect">
            <a:avLst/>
          </a:prstGeom>
        </p:spPr>
        <p:txBody>
          <a:bodyPr lIns="640080" tIns="274320" rIns="91440" bIns="91440"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" name="Google Shape;153;g11948348cd9_2_21">
            <a:extLst>
              <a:ext uri="{FF2B5EF4-FFF2-40B4-BE49-F238E27FC236}">
                <a16:creationId xmlns:a16="http://schemas.microsoft.com/office/drawing/2014/main" id="{E0119C44-AA49-E90A-409E-A805BE251AB4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233045" indent="-233045"/>
            <a:endParaRPr lang="en-US">
              <a:solidFill>
                <a:schemeClr val="tx1"/>
              </a:solidFill>
              <a:cs typeface="Arial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5A8B694-3116-6199-A838-39E39AA334E2}"/>
              </a:ext>
            </a:extLst>
          </p:cNvPr>
          <p:cNvSpPr txBox="1">
            <a:spLocks/>
          </p:cNvSpPr>
          <p:nvPr/>
        </p:nvSpPr>
        <p:spPr>
          <a:xfrm>
            <a:off x="723755" y="2206879"/>
            <a:ext cx="5782123" cy="4577404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342900">
              <a:buFont typeface="Arial"/>
              <a:buChar char="•"/>
            </a:pPr>
            <a:r>
              <a:rPr lang="en-US" sz="2400"/>
              <a:t>Updates ensure your devices and apps are protected from the latest threats</a:t>
            </a:r>
          </a:p>
          <a:p>
            <a:pPr marL="228600"/>
            <a:endParaRPr lang="en-US" sz="2400"/>
          </a:p>
          <a:p>
            <a:pPr marL="571500" indent="-342900">
              <a:buFont typeface="Arial"/>
              <a:buChar char="•"/>
            </a:pPr>
            <a:r>
              <a:rPr lang="en-US" sz="2400"/>
              <a:t>Don't click "remind me later", it could leave you vulnerable to cyber threats</a:t>
            </a:r>
          </a:p>
          <a:p>
            <a:pPr marL="228600"/>
            <a:endParaRPr lang="en-US" sz="2400"/>
          </a:p>
          <a:p>
            <a:pPr marL="571500" indent="-342900">
              <a:buFont typeface="Arial"/>
              <a:buChar char="•"/>
            </a:pPr>
            <a:r>
              <a:rPr lang="en-US" sz="2400"/>
              <a:t>Automatic updates are the easiest way to stay secure</a:t>
            </a:r>
          </a:p>
        </p:txBody>
      </p:sp>
      <p:sp>
        <p:nvSpPr>
          <p:cNvPr id="7" name="Google Shape;153;g11948348cd9_2_21">
            <a:extLst>
              <a:ext uri="{FF2B5EF4-FFF2-40B4-BE49-F238E27FC236}">
                <a16:creationId xmlns:a16="http://schemas.microsoft.com/office/drawing/2014/main" id="{EA0B076F-2523-BFEE-D20F-AB213FE4667B}"/>
              </a:ext>
            </a:extLst>
          </p:cNvPr>
          <p:cNvSpPr txBox="1">
            <a:spLocks/>
          </p:cNvSpPr>
          <p:nvPr/>
        </p:nvSpPr>
        <p:spPr>
          <a:xfrm>
            <a:off x="609600" y="1520372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0068B9"/>
                </a:solidFill>
                <a:latin typeface="Arial"/>
                <a:cs typeface="Arial"/>
              </a:rPr>
              <a:t>WHY?</a:t>
            </a:r>
            <a:endParaRPr lang="en-US">
              <a:solidFill>
                <a:srgbClr val="0068B9"/>
              </a:solidFill>
              <a:cs typeface="Calibri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89C5908-167A-9647-3329-AA76816E20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Update Your Software</a:t>
            </a:r>
          </a:p>
        </p:txBody>
      </p:sp>
    </p:spTree>
    <p:extLst>
      <p:ext uri="{BB962C8B-B14F-4D97-AF65-F5344CB8AC3E}">
        <p14:creationId xmlns:p14="http://schemas.microsoft.com/office/powerpoint/2010/main" val="685408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45A853-A92D-A281-5EF3-2A51230EB73A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32871-A135-45C7-C85D-E3EE56C17D2C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Google Shape;153;g11948348cd9_2_21">
            <a:extLst>
              <a:ext uri="{FF2B5EF4-FFF2-40B4-BE49-F238E27FC236}">
                <a16:creationId xmlns:a16="http://schemas.microsoft.com/office/drawing/2014/main" id="{E0119C44-AA49-E90A-409E-A805BE251AB4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233045" indent="-233045"/>
            <a:endParaRPr lang="en-US">
              <a:solidFill>
                <a:schemeClr val="tx1"/>
              </a:solidFill>
              <a:cs typeface="Arial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5A8B694-3116-6199-A838-39E39AA334E2}"/>
              </a:ext>
            </a:extLst>
          </p:cNvPr>
          <p:cNvSpPr txBox="1">
            <a:spLocks/>
          </p:cNvSpPr>
          <p:nvPr/>
        </p:nvSpPr>
        <p:spPr>
          <a:xfrm>
            <a:off x="1407314" y="2649511"/>
            <a:ext cx="5524388" cy="4577404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342900">
              <a:buFont typeface="Arial"/>
              <a:buChar char="•"/>
            </a:pPr>
            <a:endParaRPr lang="en-US" sz="2400"/>
          </a:p>
        </p:txBody>
      </p:sp>
      <p:sp>
        <p:nvSpPr>
          <p:cNvPr id="7" name="Google Shape;153;g11948348cd9_2_21">
            <a:extLst>
              <a:ext uri="{FF2B5EF4-FFF2-40B4-BE49-F238E27FC236}">
                <a16:creationId xmlns:a16="http://schemas.microsoft.com/office/drawing/2014/main" id="{EA0B076F-2523-BFEE-D20F-AB213FE4667B}"/>
              </a:ext>
            </a:extLst>
          </p:cNvPr>
          <p:cNvSpPr txBox="1">
            <a:spLocks/>
          </p:cNvSpPr>
          <p:nvPr/>
        </p:nvSpPr>
        <p:spPr>
          <a:xfrm>
            <a:off x="609600" y="1520372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0068B9"/>
                </a:solidFill>
                <a:latin typeface="Arial"/>
                <a:cs typeface="Arial"/>
              </a:rPr>
              <a:t>WHERE TO FIND AVAILABLE UPDATES</a:t>
            </a:r>
          </a:p>
        </p:txBody>
      </p:sp>
      <p:pic>
        <p:nvPicPr>
          <p:cNvPr id="15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458597E-AC88-DF02-BBAA-5CC1D795A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963"/>
          <a:stretch/>
        </p:blipFill>
        <p:spPr>
          <a:xfrm>
            <a:off x="8189133" y="3559156"/>
            <a:ext cx="2544116" cy="275828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5DF1763-4446-B8C0-D126-2693508AD02B}"/>
              </a:ext>
            </a:extLst>
          </p:cNvPr>
          <p:cNvSpPr/>
          <p:nvPr/>
        </p:nvSpPr>
        <p:spPr>
          <a:xfrm>
            <a:off x="8267775" y="4583717"/>
            <a:ext cx="1049531" cy="281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65DE5F3C-48C8-E169-B1FF-73740BD88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194" y="2650307"/>
            <a:ext cx="4334029" cy="4420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1DA69B7-006E-619C-05BE-C246B472F0A8}"/>
              </a:ext>
            </a:extLst>
          </p:cNvPr>
          <p:cNvSpPr txBox="1">
            <a:spLocks/>
          </p:cNvSpPr>
          <p:nvPr/>
        </p:nvSpPr>
        <p:spPr>
          <a:xfrm>
            <a:off x="723755" y="2206879"/>
            <a:ext cx="5782123" cy="4577404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342900">
              <a:buFont typeface="Arial"/>
              <a:buChar char="•"/>
            </a:pPr>
            <a:r>
              <a:rPr lang="en-US" sz="2400"/>
              <a:t>Check for notifications to your phone or computer</a:t>
            </a:r>
            <a:endParaRPr lang="en-US"/>
          </a:p>
          <a:p>
            <a:pPr marL="228600"/>
            <a:endParaRPr lang="en-US" sz="2400"/>
          </a:p>
          <a:p>
            <a:pPr marL="571500" indent="-342900">
              <a:buFont typeface="Arial"/>
              <a:buChar char="•"/>
            </a:pPr>
            <a:r>
              <a:rPr lang="en-US" sz="2400"/>
              <a:t>Look in your phone, browser or app settings</a:t>
            </a:r>
          </a:p>
          <a:p>
            <a:pPr marL="228600"/>
            <a:endParaRPr lang="en-US" sz="2400"/>
          </a:p>
          <a:p>
            <a:pPr marL="571500" indent="-342900">
              <a:buFont typeface="Arial"/>
              <a:buChar char="•"/>
            </a:pPr>
            <a:r>
              <a:rPr lang="en-US" sz="2400"/>
              <a:t>Check the upper corner of your browser for any alerts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58EA91-EDEE-10A0-AC47-1BEDB07D4B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Update Your Software</a:t>
            </a:r>
          </a:p>
        </p:txBody>
      </p:sp>
    </p:spTree>
    <p:extLst>
      <p:ext uri="{BB962C8B-B14F-4D97-AF65-F5344CB8AC3E}">
        <p14:creationId xmlns:p14="http://schemas.microsoft.com/office/powerpoint/2010/main" val="2595724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1CFB5EA9-CB99-F0D1-85B7-7802938EB2C6}"/>
              </a:ext>
            </a:extLst>
          </p:cNvPr>
          <p:cNvSpPr/>
          <p:nvPr/>
        </p:nvSpPr>
        <p:spPr>
          <a:xfrm>
            <a:off x="0" y="1144024"/>
            <a:ext cx="12192000" cy="57093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4" name="Google Shape;204;g123955fed65_0_55"/>
          <p:cNvSpPr txBox="1"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" sz="2200" b="1"/>
              <a:t>AT WORK</a:t>
            </a:r>
          </a:p>
          <a:p>
            <a:r>
              <a:rPr lang="en" sz="2200"/>
              <a:t>Publicize resources and activities</a:t>
            </a:r>
          </a:p>
          <a:p>
            <a:pPr lvl="1"/>
            <a:r>
              <a:rPr lang="en"/>
              <a:t>Intranet</a:t>
            </a:r>
          </a:p>
          <a:p>
            <a:pPr lvl="1"/>
            <a:r>
              <a:rPr lang="en"/>
              <a:t>Website </a:t>
            </a:r>
          </a:p>
          <a:p>
            <a:pPr lvl="1"/>
            <a:r>
              <a:rPr lang="en"/>
              <a:t>Emails to employees/customers</a:t>
            </a:r>
          </a:p>
          <a:p>
            <a:r>
              <a:rPr lang="en" sz="2200"/>
              <a:t>Promotions</a:t>
            </a:r>
            <a:endParaRPr lang="en-US" sz="2200"/>
          </a:p>
          <a:p>
            <a:pPr lvl="1"/>
            <a:r>
              <a:rPr lang="en"/>
              <a:t>Discounts</a:t>
            </a:r>
            <a:endParaRPr lang="en-US"/>
          </a:p>
          <a:p>
            <a:pPr lvl="1"/>
            <a:r>
              <a:rPr lang="en"/>
              <a:t>Giveaways</a:t>
            </a:r>
            <a:endParaRPr lang="en-US"/>
          </a:p>
          <a:p>
            <a:r>
              <a:rPr lang="en" sz="2200"/>
              <a:t>Hold a contest</a:t>
            </a:r>
          </a:p>
          <a:p>
            <a:pPr lvl="1"/>
            <a:r>
              <a:rPr lang="en"/>
              <a:t>Phishing simulation</a:t>
            </a:r>
          </a:p>
          <a:p>
            <a:pPr lvl="1"/>
            <a:r>
              <a:rPr lang="en"/>
              <a:t>Poster contest</a:t>
            </a:r>
          </a:p>
        </p:txBody>
      </p:sp>
      <p:sp>
        <p:nvSpPr>
          <p:cNvPr id="203" name="Google Shape;203;g123955fed65_0_55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Ways to Get Involved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DE077-EE1D-C1BE-F496-865D7E9087C9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/>
              <a:t>AT HOME</a:t>
            </a:r>
          </a:p>
          <a:p>
            <a:pPr marL="233045" marR="0" lvl="0" indent="-233045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Share helpful tips and resources</a:t>
            </a: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571500" marR="0" lvl="1" indent="-22352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Kids</a:t>
            </a:r>
          </a:p>
          <a:p>
            <a:pPr marL="571500" marR="0" lvl="1" indent="-22352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Parents</a:t>
            </a:r>
          </a:p>
          <a:p>
            <a:pPr marL="571500" marR="0" lvl="1" indent="-22352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Friends</a:t>
            </a:r>
          </a:p>
          <a:p>
            <a:pPr marL="233045" marR="0" lvl="0" indent="-233045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Hold a family “tech talk” </a:t>
            </a:r>
          </a:p>
          <a:p>
            <a:pPr marL="571500" marR="0" lvl="1" indent="-22352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Discuss how each family member can protect their devices, accounts, and personal information.</a:t>
            </a:r>
          </a:p>
          <a:p>
            <a:pPr marL="233045" marR="0" lvl="0" indent="-233045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Create a culture of security in your family </a:t>
            </a: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949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45A853-A92D-A281-5EF3-2A51230EB73A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32871-A135-45C7-C85D-E3EE56C17D2C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Google Shape;153;g11948348cd9_2_21">
            <a:extLst>
              <a:ext uri="{FF2B5EF4-FFF2-40B4-BE49-F238E27FC236}">
                <a16:creationId xmlns:a16="http://schemas.microsoft.com/office/drawing/2014/main" id="{02535809-9A79-0576-944C-EACF6140CEA0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38100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233045" indent="-233045"/>
            <a:endParaRPr lang="en-US">
              <a:solidFill>
                <a:schemeClr val="tx1"/>
              </a:solidFill>
              <a:cs typeface="Arial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3468C8-8107-3713-06A6-12E2B44A3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Launched in 2004 </a:t>
            </a:r>
          </a:p>
          <a:p>
            <a:r>
              <a:rPr lang="en-US"/>
              <a:t>Co-managed by the Cybersecurity and Infrastructure Security Agency (CISA) and the National Cybersecurity Alliance (NCA)</a:t>
            </a:r>
          </a:p>
          <a:p>
            <a:r>
              <a:rPr lang="en-US"/>
              <a:t>Collaborative effort between government and industry to raise cybersecurity awareness </a:t>
            </a:r>
          </a:p>
          <a:p>
            <a:r>
              <a:rPr lang="en-US"/>
              <a:t>Ensures that everyone has the resources they need to be safe and secure online.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DA2A780-7E23-71A6-F4FB-92A39136FB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Cybersecurity Awareness Month</a:t>
            </a:r>
          </a:p>
        </p:txBody>
      </p:sp>
    </p:spTree>
    <p:extLst>
      <p:ext uri="{BB962C8B-B14F-4D97-AF65-F5344CB8AC3E}">
        <p14:creationId xmlns:p14="http://schemas.microsoft.com/office/powerpoint/2010/main" val="4044435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04258E99-A054-8B76-55A6-90119B00525D}"/>
              </a:ext>
            </a:extLst>
          </p:cNvPr>
          <p:cNvSpPr/>
          <p:nvPr/>
        </p:nvSpPr>
        <p:spPr>
          <a:xfrm>
            <a:off x="0" y="1144024"/>
            <a:ext cx="12192000" cy="57093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3D7B3F-7FC3-49AD-876B-7BA85666521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" b="1">
                <a:cs typeface="Arial"/>
              </a:rPr>
              <a:t>IN YOUR COMMUNITY</a:t>
            </a:r>
          </a:p>
          <a:p>
            <a:pPr marL="233045" indent="-233045"/>
            <a:r>
              <a:rPr lang="en"/>
              <a:t>Volunteer to teach others in your community</a:t>
            </a:r>
            <a:endParaRPr lang="en-US">
              <a:cs typeface="Arial"/>
            </a:endParaRPr>
          </a:p>
          <a:p>
            <a:pPr marL="233045" indent="-233045"/>
            <a:r>
              <a:rPr lang="en"/>
              <a:t>Reach out to </a:t>
            </a:r>
            <a:endParaRPr lang="en-US"/>
          </a:p>
          <a:p>
            <a:pPr lvl="1" indent="-223520"/>
            <a:r>
              <a:rPr lang="en"/>
              <a:t>Your kid's school</a:t>
            </a:r>
            <a:endParaRPr lang="en-US"/>
          </a:p>
          <a:p>
            <a:pPr lvl="1" indent="-223520"/>
            <a:r>
              <a:rPr lang="en"/>
              <a:t>A library/community center</a:t>
            </a:r>
            <a:endParaRPr lang="en-US"/>
          </a:p>
          <a:p>
            <a:pPr lvl="1" indent="-223520"/>
            <a:r>
              <a:rPr lang="en"/>
              <a:t>Senior center</a:t>
            </a:r>
          </a:p>
          <a:p>
            <a:pPr lvl="1" indent="-223520"/>
            <a:r>
              <a:rPr lang="en">
                <a:cs typeface="Arial"/>
              </a:rPr>
              <a:t>Place of worship</a:t>
            </a:r>
            <a:endParaRPr lang="en" sz="1600">
              <a:cs typeface="Arial"/>
            </a:endParaRPr>
          </a:p>
        </p:txBody>
      </p:sp>
      <p:sp>
        <p:nvSpPr>
          <p:cNvPr id="203" name="Google Shape;203;g123955fed65_0_55"/>
          <p:cNvSpPr txBox="1">
            <a:spLocks noGrp="1"/>
          </p:cNvSpPr>
          <p:nvPr>
            <p:ph type="ctrTitle"/>
          </p:nvPr>
        </p:nvSpPr>
        <p:spPr/>
        <p:txBody>
          <a:bodyPr lIns="640080" tIns="274320" rIns="91440" bIns="91440" anchor="t"/>
          <a:lstStyle/>
          <a:p>
            <a:r>
              <a:rPr lang="en-US">
                <a:latin typeface="Arial"/>
                <a:cs typeface="Arial"/>
              </a:rPr>
              <a:t>Ways to Get Involved Cont.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27FA5E-3B92-333D-08B2-95E7E12782E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ONLINE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33045" marR="0" lvl="0" indent="-233045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Join on the conversation on social media using 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571500" marR="0" lvl="1" indent="-22352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" sz="2200" b="1" i="0" u="none" strike="noStrike" kern="0" cap="none" spc="0" normalizeH="0" baseline="0" noProof="0">
                <a:ln>
                  <a:noFill/>
                </a:ln>
                <a:solidFill>
                  <a:srgbClr val="0068B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#CybersecurityAwarenessMonth </a:t>
            </a:r>
            <a:endParaRPr kumimoji="0" lang="en-US" sz="2200" b="1" i="0" u="none" strike="noStrike" kern="0" cap="none" spc="0" normalizeH="0" baseline="0" noProof="0">
              <a:ln>
                <a:noFill/>
              </a:ln>
              <a:solidFill>
                <a:srgbClr val="0068B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71500" marR="0" lvl="1" indent="-22352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" sz="2200" b="1" i="0" u="none" strike="noStrike" kern="0" cap="none" spc="0" normalizeH="0" baseline="0" noProof="0">
                <a:ln>
                  <a:noFill/>
                </a:ln>
                <a:solidFill>
                  <a:srgbClr val="0068B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#SecureOurWorld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91661E4D-230A-8C5E-EC0C-C4B277116141}"/>
              </a:ext>
            </a:extLst>
          </p:cNvPr>
          <p:cNvSpPr txBox="1">
            <a:spLocks/>
          </p:cNvSpPr>
          <p:nvPr/>
        </p:nvSpPr>
        <p:spPr>
          <a:xfrm>
            <a:off x="6098523" y="1713854"/>
            <a:ext cx="5978719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233045" marR="0" lvl="0" indent="-233045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endParaRPr kumimoji="0" lang="en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3409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C31893-5644-42D1-4734-990C724C0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/>
              <a:t>Use basic cybersecurity training. </a:t>
            </a:r>
            <a:r>
              <a:rPr lang="en-US" sz="2200"/>
              <a:t>This helps familiarize staff with cybersecurity concepts and activities associated with implementing cybersecurity best practices. </a:t>
            </a:r>
          </a:p>
          <a:p>
            <a:r>
              <a:rPr lang="en-US" sz="2200" b="1"/>
              <a:t>Identify available cybersecurity training resources. </a:t>
            </a:r>
            <a:r>
              <a:rPr lang="en-US" sz="2200"/>
              <a:t>Cybersecurity training resources—on topics like phishing and good email practices—are available through professional association, educational institutions, as well as private sector and government sources. </a:t>
            </a:r>
          </a:p>
          <a:p>
            <a:r>
              <a:rPr lang="en-US" sz="2200" b="1"/>
              <a:t>Stay current on cybersecurity events and incidents. </a:t>
            </a:r>
            <a:r>
              <a:rPr lang="en-US" sz="2200"/>
              <a:t>This helps identify lessons learned and helps to maintain vigilance and agility to cybersecurity trends. </a:t>
            </a:r>
          </a:p>
          <a:p>
            <a:r>
              <a:rPr lang="en-US" sz="2200" b="1"/>
              <a:t>Encourage employees to make good choices online </a:t>
            </a:r>
            <a:r>
              <a:rPr lang="en-US" sz="2200"/>
              <a:t>and </a:t>
            </a:r>
            <a:r>
              <a:rPr lang="en-US" sz="2200" b="1"/>
              <a:t>learn about risks </a:t>
            </a:r>
            <a:r>
              <a:rPr lang="en-US" sz="2200"/>
              <a:t>like phishing and business email compromise.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FC5B96-3C70-FEA7-8535-3B92343D7C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Building a Strong Cybersecurity Culture</a:t>
            </a:r>
          </a:p>
        </p:txBody>
      </p:sp>
    </p:spTree>
    <p:extLst>
      <p:ext uri="{BB962C8B-B14F-4D97-AF65-F5344CB8AC3E}">
        <p14:creationId xmlns:p14="http://schemas.microsoft.com/office/powerpoint/2010/main" val="1629112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paper with text on it&#10;&#10;Description automatically generated">
            <a:extLst>
              <a:ext uri="{FF2B5EF4-FFF2-40B4-BE49-F238E27FC236}">
                <a16:creationId xmlns:a16="http://schemas.microsoft.com/office/drawing/2014/main" id="{7FC0BFBC-D3B9-7A53-A5D5-B5C2F9B79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465" y="3095065"/>
            <a:ext cx="3762935" cy="3762935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84503DC-70CE-1115-6210-A5A59C634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0" indent="0">
              <a:buNone/>
            </a:pPr>
            <a:r>
              <a:rPr lang="en" sz="2000" b="1"/>
              <a:t>CISA</a:t>
            </a:r>
            <a:endParaRPr lang="en-US" sz="2000" b="1"/>
          </a:p>
          <a:p>
            <a:r>
              <a:rPr lang="en-US" sz="2000">
                <a:hlinkClick r:id="rId3"/>
              </a:rPr>
              <a:t>Report a Cyber Issue</a:t>
            </a:r>
            <a:endParaRPr lang="en-US" sz="2000"/>
          </a:p>
          <a:p>
            <a:r>
              <a:rPr lang="en-US" sz="2000">
                <a:hlinkClick r:id="rId4"/>
              </a:rPr>
              <a:t>Secure by Design</a:t>
            </a:r>
            <a:endParaRPr lang="en-US" sz="2000"/>
          </a:p>
          <a:p>
            <a:r>
              <a:rPr lang="en-US" sz="2000">
                <a:hlinkClick r:id="rId5"/>
              </a:rPr>
              <a:t>Cross-Sector Cybersecurity Performance Goals</a:t>
            </a:r>
            <a:endParaRPr lang="en-US" sz="2000"/>
          </a:p>
          <a:p>
            <a:r>
              <a:rPr lang="en-US" sz="2000">
                <a:hlinkClick r:id="rId6"/>
              </a:rPr>
              <a:t>Cyber Resource Hub</a:t>
            </a:r>
            <a:endParaRPr lang="en-US" sz="2000"/>
          </a:p>
          <a:p>
            <a:r>
              <a:rPr lang="en-US" sz="2000">
                <a:hlinkClick r:id="rId7"/>
              </a:rPr>
              <a:t>Cybersecurity Training &amp; Exercises</a:t>
            </a:r>
            <a:endParaRPr lang="en-US" sz="2000"/>
          </a:p>
          <a:p>
            <a:r>
              <a:rPr lang="en-US" sz="2000">
                <a:hlinkClick r:id="rId8"/>
              </a:rPr>
              <a:t>CISA YouTube Channel</a:t>
            </a:r>
            <a:endParaRPr lang="en" sz="2000"/>
          </a:p>
          <a:p>
            <a:pPr marL="0" indent="0">
              <a:buNone/>
            </a:pPr>
            <a:r>
              <a:rPr lang="en" sz="2000" b="1"/>
              <a:t>NCA</a:t>
            </a:r>
          </a:p>
          <a:p>
            <a:r>
              <a:rPr lang="en" sz="2000">
                <a:hlinkClick r:id="rId9"/>
              </a:rPr>
              <a:t>Resources and Guides</a:t>
            </a:r>
            <a:endParaRPr lang="en" sz="2000"/>
          </a:p>
          <a:p>
            <a:r>
              <a:rPr lang="en" sz="2000">
                <a:hlinkClick r:id="rId10"/>
              </a:rPr>
              <a:t>Videos and On-Demand Webinars</a:t>
            </a:r>
            <a:endParaRPr lang="en-US" sz="200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43A2E92-58E3-2BDA-C28E-6E4C6B091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3017548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F7BB1-ABF8-4E1D-66DB-ECBB12599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CISA</a:t>
            </a:r>
          </a:p>
          <a:p>
            <a:r>
              <a:rPr lang="en-US">
                <a:hlinkClick r:id="rId2"/>
              </a:rPr>
              <a:t>cisa.gov/cybersecurity-awareness-month</a:t>
            </a:r>
            <a:endParaRPr lang="en-US"/>
          </a:p>
          <a:p>
            <a:r>
              <a:rPr lang="en-US">
                <a:hlinkClick r:id="rId3"/>
              </a:rPr>
              <a:t>AwarenessCampaigns@cisa.dhs.gov</a:t>
            </a:r>
            <a:r>
              <a:rPr lang="en-US"/>
              <a:t> </a:t>
            </a:r>
          </a:p>
          <a:p>
            <a:pPr marL="0" indent="0">
              <a:buNone/>
            </a:pPr>
            <a:r>
              <a:rPr lang="en-US" b="1"/>
              <a:t>NCA</a:t>
            </a:r>
          </a:p>
          <a:p>
            <a:r>
              <a:rPr lang="en-US">
                <a:hlinkClick r:id="rId4"/>
              </a:rPr>
              <a:t>staysafeonline.org</a:t>
            </a:r>
            <a:endParaRPr lang="en-US"/>
          </a:p>
          <a:p>
            <a:r>
              <a:rPr lang="en-US">
                <a:hlinkClick r:id="rId5"/>
              </a:rPr>
              <a:t>info@staysafeonline.org</a:t>
            </a:r>
            <a:r>
              <a:rPr lang="en-US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F17D6C-CCD5-0F02-3FE5-9C0FF439E2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Get in Touch</a:t>
            </a:r>
          </a:p>
        </p:txBody>
      </p:sp>
    </p:spTree>
    <p:extLst>
      <p:ext uri="{BB962C8B-B14F-4D97-AF65-F5344CB8AC3E}">
        <p14:creationId xmlns:p14="http://schemas.microsoft.com/office/powerpoint/2010/main" val="2228477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367CA1B6-9547-D760-78DE-0DFCE4B877F8}"/>
              </a:ext>
            </a:extLst>
          </p:cNvPr>
          <p:cNvSpPr/>
          <p:nvPr/>
        </p:nvSpPr>
        <p:spPr>
          <a:xfrm>
            <a:off x="494051" y="2269841"/>
            <a:ext cx="4910648" cy="1876112"/>
          </a:xfrm>
          <a:custGeom>
            <a:avLst/>
            <a:gdLst/>
            <a:ahLst/>
            <a:cxnLst/>
            <a:rect l="l" t="t" r="r" b="b"/>
            <a:pathLst>
              <a:path w="5199243" h="2019039">
                <a:moveTo>
                  <a:pt x="0" y="0"/>
                </a:moveTo>
                <a:lnTo>
                  <a:pt x="5199243" y="0"/>
                </a:lnTo>
                <a:lnTo>
                  <a:pt x="5199243" y="2019040"/>
                </a:lnTo>
                <a:lnTo>
                  <a:pt x="0" y="20190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C7B8EE-B1A2-B14F-96C5-DE3C4F3FA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303" y="1524000"/>
            <a:ext cx="4865685" cy="3810000"/>
          </a:xfrm>
        </p:spPr>
        <p:txBody>
          <a:bodyPr/>
          <a:lstStyle/>
          <a:p>
            <a:r>
              <a:rPr lang="en-US" sz="4000" b="1">
                <a:solidFill>
                  <a:srgbClr val="2E56D4"/>
                </a:solidFill>
              </a:rPr>
              <a:t>October is Cybersecurity Awareness Month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2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45A853-A92D-A281-5EF3-2A51230EB73A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32871-A135-45C7-C85D-E3EE56C17D2C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 descr="A blue and purple globe&#10;&#10;Description automatically generated">
            <a:extLst>
              <a:ext uri="{FF2B5EF4-FFF2-40B4-BE49-F238E27FC236}">
                <a16:creationId xmlns:a16="http://schemas.microsoft.com/office/drawing/2014/main" id="{24EFD554-BE88-0BCE-76B4-E0C2C525A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21" y="2134362"/>
            <a:ext cx="6676464" cy="258927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B64D058-EB0A-2F2C-F0B6-14AF99B8F7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Theme</a:t>
            </a:r>
          </a:p>
        </p:txBody>
      </p:sp>
    </p:spTree>
    <p:extLst>
      <p:ext uri="{BB962C8B-B14F-4D97-AF65-F5344CB8AC3E}">
        <p14:creationId xmlns:p14="http://schemas.microsoft.com/office/powerpoint/2010/main" val="369127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45A853-A92D-A281-5EF3-2A51230EB73A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32871-A135-45C7-C85D-E3EE56C17D2C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Google Shape;153;g11948348cd9_2_21">
            <a:extLst>
              <a:ext uri="{FF2B5EF4-FFF2-40B4-BE49-F238E27FC236}">
                <a16:creationId xmlns:a16="http://schemas.microsoft.com/office/drawing/2014/main" id="{0BB7D146-5C9A-4A9A-C490-926F42550860}"/>
              </a:ext>
            </a:extLst>
          </p:cNvPr>
          <p:cNvSpPr txBox="1">
            <a:spLocks/>
          </p:cNvSpPr>
          <p:nvPr/>
        </p:nvSpPr>
        <p:spPr>
          <a:xfrm>
            <a:off x="2949934" y="1600201"/>
            <a:ext cx="3066817" cy="3810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000"/>
              </a:spcBef>
            </a:pPr>
            <a:r>
              <a:rPr lang="en-US" sz="2400" b="1">
                <a:solidFill>
                  <a:srgbClr val="000000"/>
                </a:solidFill>
              </a:rPr>
              <a:t>		Goal</a:t>
            </a:r>
          </a:p>
          <a:p>
            <a:pPr>
              <a:spcBef>
                <a:spcPts val="3000"/>
              </a:spcBef>
            </a:pPr>
            <a:endParaRPr lang="en-US" sz="2400" b="1">
              <a:solidFill>
                <a:srgbClr val="000000"/>
              </a:solidFill>
            </a:endParaRPr>
          </a:p>
          <a:p>
            <a:pPr>
              <a:spcBef>
                <a:spcPts val="3000"/>
              </a:spcBef>
            </a:pPr>
            <a:r>
              <a:rPr lang="en-US" sz="2400" b="1">
                <a:solidFill>
                  <a:srgbClr val="000000"/>
                </a:solidFill>
              </a:rPr>
              <a:t>		Tone</a:t>
            </a:r>
          </a:p>
        </p:txBody>
      </p:sp>
      <p:sp>
        <p:nvSpPr>
          <p:cNvPr id="6" name="Google Shape;154;g11948348cd9_2_21">
            <a:extLst>
              <a:ext uri="{FF2B5EF4-FFF2-40B4-BE49-F238E27FC236}">
                <a16:creationId xmlns:a16="http://schemas.microsoft.com/office/drawing/2014/main" id="{4EFC15AF-A342-A479-E431-6D7655B7351C}"/>
              </a:ext>
            </a:extLst>
          </p:cNvPr>
          <p:cNvSpPr txBox="1">
            <a:spLocks/>
          </p:cNvSpPr>
          <p:nvPr/>
        </p:nvSpPr>
        <p:spPr>
          <a:xfrm>
            <a:off x="6175248" y="1600201"/>
            <a:ext cx="5407152" cy="3810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l">
              <a:spcBef>
                <a:spcPts val="1728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Take actionable steps to stay safe online</a:t>
            </a:r>
          </a:p>
          <a:p>
            <a:pPr marL="342900" indent="-342900" algn="l">
              <a:spcBef>
                <a:spcPts val="1728"/>
              </a:spcBef>
              <a:buFont typeface="Arial" panose="020B0604020202020204" pitchFamily="34" charset="0"/>
              <a:buChar char="•"/>
            </a:pPr>
            <a:endParaRPr lang="en-US" sz="2400">
              <a:solidFill>
                <a:srgbClr val="000000"/>
              </a:solidFill>
            </a:endParaRPr>
          </a:p>
          <a:p>
            <a:pPr marL="342900" indent="-342900" algn="l">
              <a:spcBef>
                <a:spcPts val="1728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Positive</a:t>
            </a:r>
          </a:p>
          <a:p>
            <a:pPr marL="342900" indent="-342900" algn="l">
              <a:spcBef>
                <a:spcPts val="1728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Approachable</a:t>
            </a:r>
          </a:p>
          <a:p>
            <a:pPr marL="342900" indent="-342900" algn="l">
              <a:spcBef>
                <a:spcPts val="1728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Simple</a:t>
            </a:r>
          </a:p>
          <a:p>
            <a:pPr marL="342900" indent="-342900" algn="l">
              <a:spcBef>
                <a:spcPts val="1728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Back to basics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481BCD-6571-0785-5B3A-292ABDC4F1FB}"/>
              </a:ext>
            </a:extLst>
          </p:cNvPr>
          <p:cNvGrpSpPr/>
          <p:nvPr/>
        </p:nvGrpSpPr>
        <p:grpSpPr>
          <a:xfrm>
            <a:off x="659754" y="1894530"/>
            <a:ext cx="3887722" cy="4096203"/>
            <a:chOff x="659754" y="1894530"/>
            <a:chExt cx="3887722" cy="4096203"/>
          </a:xfrm>
        </p:grpSpPr>
        <p:pic>
          <p:nvPicPr>
            <p:cNvPr id="9" name="Picture 2" descr="Woman looking at cellphone">
              <a:extLst>
                <a:ext uri="{FF2B5EF4-FFF2-40B4-BE49-F238E27FC236}">
                  <a16:creationId xmlns:a16="http://schemas.microsoft.com/office/drawing/2014/main" id="{FED26EE7-C791-9718-5B16-FDA2746F2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8883" y="4370713"/>
              <a:ext cx="2436647" cy="162002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11B8183E-1AF2-46B1-5603-94D7735C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1260000">
              <a:off x="659754" y="2027245"/>
              <a:ext cx="2147614" cy="2147614"/>
            </a:xfrm>
            <a:prstGeom prst="rect">
              <a:avLst/>
            </a:prstGeom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B6DEABC8-21CD-2499-DE3D-80CDBD014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900000">
              <a:off x="2575034" y="1894530"/>
              <a:ext cx="1972442" cy="1152585"/>
            </a:xfrm>
            <a:prstGeom prst="rect">
              <a:avLst/>
            </a:prstGeom>
          </p:spPr>
        </p:pic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85BA5081-2B63-F1F2-A456-6A2857559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9503" y="3511331"/>
              <a:ext cx="1271752" cy="1254235"/>
            </a:xfrm>
            <a:prstGeom prst="rect">
              <a:avLst/>
            </a:prstGeom>
          </p:spPr>
        </p:pic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E2B5C98A-27FC-599F-1BD2-048E4B9752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Overall Campaign</a:t>
            </a:r>
          </a:p>
        </p:txBody>
      </p:sp>
    </p:spTree>
    <p:extLst>
      <p:ext uri="{BB962C8B-B14F-4D97-AF65-F5344CB8AC3E}">
        <p14:creationId xmlns:p14="http://schemas.microsoft.com/office/powerpoint/2010/main" val="334485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45A853-A92D-A281-5EF3-2A51230EB73A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32871-A135-45C7-C85D-E3EE56C17D2C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Google Shape;153;g11948348cd9_2_21">
            <a:extLst>
              <a:ext uri="{FF2B5EF4-FFF2-40B4-BE49-F238E27FC236}">
                <a16:creationId xmlns:a16="http://schemas.microsoft.com/office/drawing/2014/main" id="{D9A0225F-7EA2-D44C-3182-06E1C43B9C14}"/>
              </a:ext>
            </a:extLst>
          </p:cNvPr>
          <p:cNvSpPr txBox="1">
            <a:spLocks/>
          </p:cNvSpPr>
          <p:nvPr/>
        </p:nvSpPr>
        <p:spPr>
          <a:xfrm>
            <a:off x="564776" y="1936377"/>
            <a:ext cx="7521389" cy="38100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233045" indent="-233045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,Sans-Serif" pitchFamily="2" charset="2"/>
              <a:buChar char="•"/>
            </a:pPr>
            <a:endParaRPr lang="en-US" sz="24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7" name="Picture 6" descr="A colorful logo with a check mark&#10;&#10;Description automatically generated">
            <a:extLst>
              <a:ext uri="{FF2B5EF4-FFF2-40B4-BE49-F238E27FC236}">
                <a16:creationId xmlns:a16="http://schemas.microsoft.com/office/drawing/2014/main" id="{0854EE00-7BE3-72AC-A54F-B2A2344E8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841" y="2315136"/>
            <a:ext cx="2743200" cy="27432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EB23E78-221D-9283-EEE6-C42C2BB66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7476565" cy="3810000"/>
          </a:xfrm>
        </p:spPr>
        <p:txBody>
          <a:bodyPr/>
          <a:lstStyle/>
          <a:p>
            <a:r>
              <a:rPr lang="en-US"/>
              <a:t>Defined as "the protection of computer systems and networks from attacks by malicious actors that may result in unauthorized information disclosure, theft of, or damage to hardware, software, or data..."</a:t>
            </a:r>
          </a:p>
          <a:p>
            <a:r>
              <a:rPr lang="en-US"/>
              <a:t>Wherever there is technology, there needs to be cybersecurity</a:t>
            </a:r>
            <a:r>
              <a:rPr lang="en-US">
                <a:solidFill>
                  <a:srgbClr val="FF0000"/>
                </a:solidFill>
              </a:rPr>
              <a:t>.</a:t>
            </a:r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0DF241F-C224-D6B7-B1C9-4CE1327538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 is Cybersecurity?</a:t>
            </a:r>
          </a:p>
        </p:txBody>
      </p:sp>
    </p:spTree>
    <p:extLst>
      <p:ext uri="{BB962C8B-B14F-4D97-AF65-F5344CB8AC3E}">
        <p14:creationId xmlns:p14="http://schemas.microsoft.com/office/powerpoint/2010/main" val="1427868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45A853-A92D-A281-5EF3-2A51230EB73A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32871-A135-45C7-C85D-E3EE56C17D2C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 descr="A logo of a person in a circle&#10;&#10;Description automatically generated">
            <a:extLst>
              <a:ext uri="{FF2B5EF4-FFF2-40B4-BE49-F238E27FC236}">
                <a16:creationId xmlns:a16="http://schemas.microsoft.com/office/drawing/2014/main" id="{6CFDF4E6-C860-FEDF-871C-4FDDB4BEA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988" y="1642782"/>
            <a:ext cx="3807758" cy="3807758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9D205F2-4C74-DD4A-A18C-B06DAF737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905750" cy="3810000"/>
          </a:xfrm>
        </p:spPr>
        <p:txBody>
          <a:bodyPr/>
          <a:lstStyle/>
          <a:p>
            <a:r>
              <a:rPr lang="en-US"/>
              <a:t>Implementing cybersecurity best practices is important for individuals as well as organizations of all sizes to protect personal, financial and sensitive information.</a:t>
            </a:r>
          </a:p>
          <a:p>
            <a:r>
              <a:rPr lang="en-US"/>
              <a:t>For both government and private entities, developing and implementing tailored cybersecurity plans and processes is key to protecting and maintaining business operations. 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5669E25-D513-2308-47FD-A8CCDBC78B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Why is it Important? </a:t>
            </a:r>
          </a:p>
        </p:txBody>
      </p:sp>
    </p:spTree>
    <p:extLst>
      <p:ext uri="{BB962C8B-B14F-4D97-AF65-F5344CB8AC3E}">
        <p14:creationId xmlns:p14="http://schemas.microsoft.com/office/powerpoint/2010/main" val="4089204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948348cd9_2_21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78% </a:t>
            </a:r>
            <a:r>
              <a:rPr lang="en-US"/>
              <a:t>of people consider staying secure online a priority </a:t>
            </a:r>
          </a:p>
          <a:p>
            <a:r>
              <a:rPr lang="en-US" b="1"/>
              <a:t>34% </a:t>
            </a:r>
            <a:r>
              <a:rPr lang="en-US"/>
              <a:t>noted they often feel overwhelmed by information and, as a result, minimize their online actions</a:t>
            </a:r>
          </a:p>
          <a:p>
            <a:r>
              <a:rPr lang="en-US" b="1"/>
              <a:t>46% </a:t>
            </a:r>
            <a:r>
              <a:rPr lang="en-US"/>
              <a:t>felt frustrated while staying secure online</a:t>
            </a:r>
          </a:p>
          <a:p>
            <a:r>
              <a:rPr lang="en-US" b="1"/>
              <a:t>39% </a:t>
            </a:r>
            <a:r>
              <a:rPr lang="en-US"/>
              <a:t>of users trying to keep safe felt information on how to stay secure online is confusing</a:t>
            </a:r>
          </a:p>
          <a:p>
            <a:endParaRPr lang="en-US"/>
          </a:p>
          <a:p>
            <a:pPr marL="0" indent="0">
              <a:buNone/>
            </a:pPr>
            <a:r>
              <a:rPr lang="en-US" sz="1800"/>
              <a:t>Findings from </a:t>
            </a:r>
            <a:r>
              <a:rPr lang="en-US" sz="18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Oh Behave! The Annual Cybersecurity Attitudes and Behaviors Report 2022</a:t>
            </a:r>
            <a:endParaRPr lang="en-US" sz="18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368713-C350-9E36-A10D-A01F9645E5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640080" tIns="274320" rIns="91440" bIns="91440" anchor="t"/>
          <a:lstStyle/>
          <a:p>
            <a:r>
              <a:rPr lang="en-US">
                <a:latin typeface="Arial"/>
                <a:cs typeface="Arial"/>
              </a:rPr>
              <a:t>Feelings Toward Cybersecurity</a:t>
            </a:r>
          </a:p>
        </p:txBody>
      </p:sp>
    </p:spTree>
    <p:extLst>
      <p:ext uri="{BB962C8B-B14F-4D97-AF65-F5344CB8AC3E}">
        <p14:creationId xmlns:p14="http://schemas.microsoft.com/office/powerpoint/2010/main" val="1225360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45A853-A92D-A281-5EF3-2A51230EB73A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32871-A135-45C7-C85D-E3EE56C17D2C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Google Shape;153;g11948348cd9_2_21">
            <a:extLst>
              <a:ext uri="{FF2B5EF4-FFF2-40B4-BE49-F238E27FC236}">
                <a16:creationId xmlns:a16="http://schemas.microsoft.com/office/drawing/2014/main" id="{332639EF-512A-1632-F5D8-101A5F69448E}"/>
              </a:ext>
            </a:extLst>
          </p:cNvPr>
          <p:cNvSpPr txBox="1">
            <a:spLocks/>
          </p:cNvSpPr>
          <p:nvPr/>
        </p:nvSpPr>
        <p:spPr>
          <a:xfrm>
            <a:off x="341086" y="1317172"/>
            <a:ext cx="11422742" cy="527089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233045" indent="-233045"/>
            <a:endParaRPr lang="en-US" i="1">
              <a:solidFill>
                <a:srgbClr val="000000"/>
              </a:solidFill>
              <a:cs typeface="Calibri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F6B9C8-153D-1337-1BD8-94D2B3B13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/>
              <a:t>Only 33% of individuals create unique passwords for all accounts</a:t>
            </a:r>
          </a:p>
          <a:p>
            <a:pPr lvl="1"/>
            <a:r>
              <a:rPr lang="en-US" sz="2000"/>
              <a:t>Only 18% of individuals have downloaded a password manager</a:t>
            </a:r>
          </a:p>
          <a:p>
            <a:r>
              <a:rPr lang="en-US" sz="2000" b="1"/>
              <a:t>43% of respondents have never heard of multifactor authentication (MFA)</a:t>
            </a:r>
          </a:p>
          <a:p>
            <a:pPr lvl="1"/>
            <a:r>
              <a:rPr lang="en-US" sz="2000"/>
              <a:t>Out of the 57% of the participants who had heard about it: </a:t>
            </a:r>
          </a:p>
          <a:p>
            <a:pPr lvl="2"/>
            <a:r>
              <a:rPr lang="en-US"/>
              <a:t>79% applied it at least once and 94% of them reporting that they were still using MFA</a:t>
            </a:r>
          </a:p>
          <a:p>
            <a:r>
              <a:rPr lang="en-US" sz="2000" b="1"/>
              <a:t>92% of respondents took action after a security training</a:t>
            </a:r>
          </a:p>
          <a:p>
            <a:pPr lvl="1"/>
            <a:r>
              <a:rPr lang="en-US" sz="2000"/>
              <a:t>58% say they are better at recognizing phishing</a:t>
            </a:r>
          </a:p>
          <a:p>
            <a:pPr lvl="1"/>
            <a:r>
              <a:rPr lang="en-US" sz="2000"/>
              <a:t>45% started using strong and unique passwords</a:t>
            </a:r>
          </a:p>
          <a:p>
            <a:pPr lvl="1"/>
            <a:r>
              <a:rPr lang="en-US" sz="2000"/>
              <a:t>40% started using MFA</a:t>
            </a:r>
          </a:p>
          <a:p>
            <a:pPr lvl="1"/>
            <a:r>
              <a:rPr lang="en-US" sz="2000"/>
              <a:t>40% started regularly installing software updates</a:t>
            </a:r>
          </a:p>
          <a:p>
            <a:pPr lvl="1"/>
            <a:endParaRPr lang="en-US" sz="2000"/>
          </a:p>
          <a:p>
            <a:pPr marL="0" indent="0">
              <a:buNone/>
            </a:pPr>
            <a:r>
              <a:rPr lang="en-US" sz="1800"/>
              <a:t>Findings from </a:t>
            </a:r>
            <a:r>
              <a:rPr lang="en-US" sz="18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Oh Behave! The Annual Cybersecurity Attitudes and Behaviors Report 2022</a:t>
            </a:r>
            <a:endParaRPr lang="en-US" sz="180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522E961-3D28-9A47-4037-096918D68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Our Online Behaviors</a:t>
            </a:r>
          </a:p>
        </p:txBody>
      </p:sp>
    </p:spTree>
    <p:extLst>
      <p:ext uri="{BB962C8B-B14F-4D97-AF65-F5344CB8AC3E}">
        <p14:creationId xmlns:p14="http://schemas.microsoft.com/office/powerpoint/2010/main" val="1316001897"/>
      </p:ext>
    </p:extLst>
  </p:cSld>
  <p:clrMapOvr>
    <a:masterClrMapping/>
  </p:clrMapOvr>
</p:sld>
</file>

<file path=ppt/theme/theme1.xml><?xml version="1.0" encoding="utf-8"?>
<a:theme xmlns:a="http://schemas.openxmlformats.org/drawingml/2006/main" name="1_SOW Template">
  <a:themeElements>
    <a:clrScheme name="">
      <a:dk1>
        <a:srgbClr val="70BC1F"/>
      </a:dk1>
      <a:lt1>
        <a:srgbClr val="FFFFFF"/>
      </a:lt1>
      <a:dk2>
        <a:srgbClr val="000063"/>
      </a:dk2>
      <a:lt2>
        <a:srgbClr val="FF0000"/>
      </a:lt2>
      <a:accent1>
        <a:srgbClr val="FFDB00"/>
      </a:accent1>
      <a:accent2>
        <a:srgbClr val="0062C8"/>
      </a:accent2>
      <a:accent3>
        <a:srgbClr val="AAAAB7"/>
      </a:accent3>
      <a:accent4>
        <a:srgbClr val="DADADA"/>
      </a:accent4>
      <a:accent5>
        <a:srgbClr val="FFEAAA"/>
      </a:accent5>
      <a:accent6>
        <a:srgbClr val="0058B5"/>
      </a:accent6>
      <a:hlink>
        <a:srgbClr val="CC6600"/>
      </a:hlink>
      <a:folHlink>
        <a:srgbClr val="990099"/>
      </a:folHlink>
    </a:clrScheme>
    <a:fontScheme name="DHS_Template_Whi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HS_Template_Whi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ISA PowerPoint Template Widescreen 20190221  -  Read-Only" id="{CA701D08-D2D5-4B51-9E5B-727F9E5815A8}" vid="{21074CCE-0720-4401-B778-A67650A7CB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38914adf-00f2-4410-a1d8-84d5c3ca50fd" xsi:nil="true"/>
    <MigrationWizId xmlns="38914adf-00f2-4410-a1d8-84d5c3ca50fd" xsi:nil="true"/>
    <MigrationWizIdVersion xmlns="38914adf-00f2-4410-a1d8-84d5c3ca50fd" xsi:nil="true"/>
    <_activity xmlns="38914adf-00f2-4410-a1d8-84d5c3ca50f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D91868ECA184C99F508F9CB6B008C" ma:contentTypeVersion="18" ma:contentTypeDescription="Create a new document." ma:contentTypeScope="" ma:versionID="bad1e9fc7e0eab5e04091811eda2cec8">
  <xsd:schema xmlns:xsd="http://www.w3.org/2001/XMLSchema" xmlns:xs="http://www.w3.org/2001/XMLSchema" xmlns:p="http://schemas.microsoft.com/office/2006/metadata/properties" xmlns:ns3="38914adf-00f2-4410-a1d8-84d5c3ca50fd" xmlns:ns4="273ae1a2-fa3f-45d2-8f6b-f81a93ac833d" targetNamespace="http://schemas.microsoft.com/office/2006/metadata/properties" ma:root="true" ma:fieldsID="c963d9a81a5e249a17843817b2b060ac" ns3:_="" ns4:_="">
    <xsd:import namespace="38914adf-00f2-4410-a1d8-84d5c3ca50fd"/>
    <xsd:import namespace="273ae1a2-fa3f-45d2-8f6b-f81a93ac833d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Vers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14adf-00f2-4410-a1d8-84d5c3ca50fd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3ae1a2-fa3f-45d2-8f6b-f81a93ac833d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4C3C48-30D2-4271-A490-373AFA59E6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5270CD-3D47-4C35-A059-4225C3341E6F}">
  <ds:schemaRefs>
    <ds:schemaRef ds:uri="273ae1a2-fa3f-45d2-8f6b-f81a93ac833d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38914adf-00f2-4410-a1d8-84d5c3ca50fd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71E1E0A-FD2F-4B35-8693-BEF0D362AC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914adf-00f2-4410-a1d8-84d5c3ca50fd"/>
    <ds:schemaRef ds:uri="273ae1a2-fa3f-45d2-8f6b-f81a93ac83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1023</Words>
  <Application>Microsoft Office PowerPoint</Application>
  <PresentationFormat>Widescreen</PresentationFormat>
  <Paragraphs>190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Wingdings</vt:lpstr>
      <vt:lpstr>Times New Roman</vt:lpstr>
      <vt:lpstr>IBM Plex Sans</vt:lpstr>
      <vt:lpstr>Arial</vt:lpstr>
      <vt:lpstr>Arial,Sans-Serif</vt:lpstr>
      <vt:lpstr>Calibri</vt:lpstr>
      <vt:lpstr>Montserrat Bold</vt:lpstr>
      <vt:lpstr>1_SOW Template</vt:lpstr>
      <vt:lpstr>Cybersecurity Awareness  Month 2023  How to stay safe online</vt:lpstr>
      <vt:lpstr>Cybersecurity Awareness Month</vt:lpstr>
      <vt:lpstr>October is Cybersecurity Awareness Month</vt:lpstr>
      <vt:lpstr>Theme</vt:lpstr>
      <vt:lpstr>Overall Campaign</vt:lpstr>
      <vt:lpstr>What is Cybersecurity?</vt:lpstr>
      <vt:lpstr>Why is it Important? </vt:lpstr>
      <vt:lpstr>Feelings Toward Cybersecurity</vt:lpstr>
      <vt:lpstr>Our Online Behaviors</vt:lpstr>
      <vt:lpstr>4 Easy Ways to Stay Safe Online</vt:lpstr>
      <vt:lpstr>Use Strong Passwords</vt:lpstr>
      <vt:lpstr>Use a Password Manager</vt:lpstr>
      <vt:lpstr>Turn on Multifactor Authentication </vt:lpstr>
      <vt:lpstr>Turn on Multifactor Authentication</vt:lpstr>
      <vt:lpstr>Recognize and Report Phishing</vt:lpstr>
      <vt:lpstr>Recognize and Report Phishing</vt:lpstr>
      <vt:lpstr>Update Your Software</vt:lpstr>
      <vt:lpstr>Update Your Software</vt:lpstr>
      <vt:lpstr>Ways to Get Involved</vt:lpstr>
      <vt:lpstr>Ways to Get Involved Cont.</vt:lpstr>
      <vt:lpstr>Building a Strong Cybersecurity Culture</vt:lpstr>
      <vt:lpstr>Additional Resources</vt:lpstr>
      <vt:lpstr>Get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 Awareness Month  2022</dc:title>
  <dc:creator/>
  <cp:lastModifiedBy>Jennifer Cook</cp:lastModifiedBy>
  <cp:revision>3</cp:revision>
  <dcterms:created xsi:type="dcterms:W3CDTF">2021-06-25T19:30:34Z</dcterms:created>
  <dcterms:modified xsi:type="dcterms:W3CDTF">2023-09-18T16:52:43Z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0x010100730D91868ECA184C99F508F9CB6B008C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  <property fmtid="{D5CDD505-2E9C-101B-9397-08002B2CF9AE}" pid="7" name="MSIP_Label_a2eef23d-2e95-4428-9a3c-2526d95b164a_Enabled">
    <vt:lpwstr>true</vt:lpwstr>
  </property>
  <property fmtid="{D5CDD505-2E9C-101B-9397-08002B2CF9AE}" pid="8" name="MSIP_Label_a2eef23d-2e95-4428-9a3c-2526d95b164a_SetDate">
    <vt:lpwstr>2023-07-27T19:47:51Z</vt:lpwstr>
  </property>
  <property fmtid="{D5CDD505-2E9C-101B-9397-08002B2CF9AE}" pid="9" name="MSIP_Label_a2eef23d-2e95-4428-9a3c-2526d95b164a_Method">
    <vt:lpwstr>Standard</vt:lpwstr>
  </property>
  <property fmtid="{D5CDD505-2E9C-101B-9397-08002B2CF9AE}" pid="10" name="MSIP_Label_a2eef23d-2e95-4428-9a3c-2526d95b164a_Name">
    <vt:lpwstr>For Official Use Only (FOUO)</vt:lpwstr>
  </property>
  <property fmtid="{D5CDD505-2E9C-101B-9397-08002B2CF9AE}" pid="11" name="MSIP_Label_a2eef23d-2e95-4428-9a3c-2526d95b164a_SiteId">
    <vt:lpwstr>3ccde76c-946d-4a12-bb7a-fc9d0842354a</vt:lpwstr>
  </property>
  <property fmtid="{D5CDD505-2E9C-101B-9397-08002B2CF9AE}" pid="12" name="MSIP_Label_a2eef23d-2e95-4428-9a3c-2526d95b164a_ActionId">
    <vt:lpwstr>9570d03e-204c-43b9-8823-df055d98ec15</vt:lpwstr>
  </property>
  <property fmtid="{D5CDD505-2E9C-101B-9397-08002B2CF9AE}" pid="13" name="MSIP_Label_a2eef23d-2e95-4428-9a3c-2526d95b164a_ContentBits">
    <vt:lpwstr>0</vt:lpwstr>
  </property>
</Properties>
</file>